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076" autoAdjust="0"/>
  </p:normalViewPr>
  <p:slideViewPr>
    <p:cSldViewPr snapToGrid="0" snapToObjects="1">
      <p:cViewPr varScale="1">
        <p:scale>
          <a:sx n="93" d="100"/>
          <a:sy n="93" d="100"/>
        </p:scale>
        <p:origin x="144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bier55/Space_project/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bier55/Space_project/blob/master/Viz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bier55/Space_project/blob/master/Nieuwe%20pog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bier55/Space_project/blob/master/Week%20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bier55/Space_project/blob/master/Week%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bier55/Space_project/blob/master/Week%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van Iersel</a:t>
            </a:r>
          </a:p>
          <a:p>
            <a:r>
              <a:rPr lang="en-US" dirty="0">
                <a:solidFill>
                  <a:schemeClr val="bg2"/>
                </a:solidFill>
                <a:latin typeface="Abadi" panose="020B0604020104020204" pitchFamily="34" charset="0"/>
                <a:ea typeface="SF Pro" pitchFamily="2" charset="0"/>
                <a:cs typeface="SF Pro" pitchFamily="2" charset="0"/>
              </a:rPr>
              <a:t>28-03-2022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400" dirty="0">
                <a:solidFill>
                  <a:schemeClr val="accent3">
                    <a:lumMod val="25000"/>
                  </a:schemeClr>
                </a:solidFill>
              </a:rPr>
              <a:t>We performed exploratory data analysis and determined the training labels.</a:t>
            </a:r>
          </a:p>
          <a:p>
            <a:r>
              <a:rPr lang="en-US" sz="1400" dirty="0">
                <a:solidFill>
                  <a:schemeClr val="accent3">
                    <a:lumMod val="25000"/>
                  </a:schemeClr>
                </a:solidFill>
              </a:rPr>
              <a:t>We calculated the number of launches at each site, and the number and occurrence of each orbits</a:t>
            </a:r>
          </a:p>
          <a:p>
            <a:r>
              <a:rPr lang="en-US" sz="1400" dirty="0">
                <a:solidFill>
                  <a:schemeClr val="accent3">
                    <a:lumMod val="25000"/>
                  </a:schemeClr>
                </a:solidFill>
              </a:rPr>
              <a:t>We created landing outcome label from outcome column and exported the results to csv.</a:t>
            </a:r>
          </a:p>
          <a:p>
            <a:pPr>
              <a:lnSpc>
                <a:spcPct val="100000"/>
              </a:lnSpc>
              <a:spcBef>
                <a:spcPts val="1400"/>
              </a:spcBef>
            </a:pPr>
            <a:r>
              <a:rPr lang="en-US" sz="1400" dirty="0">
                <a:solidFill>
                  <a:schemeClr val="accent3">
                    <a:lumMod val="25000"/>
                  </a:schemeClr>
                </a:solidFill>
              </a:rPr>
              <a:t>The link to the notebook is </a:t>
            </a:r>
            <a:r>
              <a:rPr lang="en-US" sz="1400" dirty="0" err="1">
                <a:hlinkClick r:id="rId3"/>
              </a:rPr>
              <a:t>Space_project</a:t>
            </a:r>
            <a:r>
              <a:rPr lang="en-US" sz="1400" dirty="0">
                <a:hlinkClick r:id="rId3"/>
              </a:rPr>
              <a:t>/Data </a:t>
            </a:r>
            <a:r>
              <a:rPr lang="en-US" sz="1400" dirty="0" err="1">
                <a:hlinkClick r:id="rId3"/>
              </a:rPr>
              <a:t>wrangling.ipynb</a:t>
            </a:r>
            <a:r>
              <a:rPr lang="en-US" sz="1400" dirty="0">
                <a:hlinkClick r:id="rId3"/>
              </a:rPr>
              <a:t> at master · Robier55/</a:t>
            </a:r>
            <a:r>
              <a:rPr lang="en-US" sz="1400" dirty="0" err="1">
                <a:hlinkClick r:id="rId3"/>
              </a:rPr>
              <a:t>Space_project</a:t>
            </a:r>
            <a:r>
              <a:rPr lang="en-US" sz="1400" dirty="0">
                <a:hlinkClick r:id="rId3"/>
              </a:rPr>
              <a:t> (github.com)</a:t>
            </a:r>
            <a:endParaRPr lang="en-US" sz="1400" dirty="0"/>
          </a:p>
          <a:p>
            <a:endParaRPr lang="en-US" sz="1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relationship between flight number and launch and between payload and launch </a:t>
            </a:r>
            <a:r>
              <a:rPr lang="en-US" sz="1400" dirty="0" err="1">
                <a:solidFill>
                  <a:schemeClr val="accent3">
                    <a:lumMod val="25000"/>
                  </a:schemeClr>
                </a:solidFill>
              </a:rPr>
              <a:t>sitewas</a:t>
            </a:r>
            <a:r>
              <a:rPr lang="en-US" sz="1400" dirty="0">
                <a:solidFill>
                  <a:schemeClr val="accent3">
                    <a:lumMod val="25000"/>
                  </a:schemeClr>
                </a:solidFill>
              </a:rPr>
              <a:t> studies using visualization. </a:t>
            </a:r>
          </a:p>
          <a:p>
            <a:pPr>
              <a:lnSpc>
                <a:spcPct val="100000"/>
              </a:lnSpc>
              <a:spcBef>
                <a:spcPts val="1400"/>
              </a:spcBef>
            </a:pPr>
            <a:r>
              <a:rPr lang="en-US" sz="1400" dirty="0">
                <a:solidFill>
                  <a:schemeClr val="accent3">
                    <a:lumMod val="25000"/>
                  </a:schemeClr>
                </a:solidFill>
              </a:rPr>
              <a:t>Furthermore the success rate of each orbit type, flight number and orbit type and the launch success yearly trend. </a:t>
            </a:r>
          </a:p>
          <a:p>
            <a:r>
              <a:rPr lang="en-US" sz="1400" dirty="0"/>
              <a:t>Note book: </a:t>
            </a:r>
            <a:r>
              <a:rPr lang="en-US" sz="1400" dirty="0" err="1">
                <a:hlinkClick r:id="rId3"/>
              </a:rPr>
              <a:t>Space_project</a:t>
            </a:r>
            <a:r>
              <a:rPr lang="en-US" sz="1400" dirty="0">
                <a:hlinkClick r:id="rId3"/>
              </a:rPr>
              <a:t>/Viz2.ipynb at master · Robier55/</a:t>
            </a:r>
            <a:r>
              <a:rPr lang="en-US" sz="1400" dirty="0" err="1">
                <a:hlinkClick r:id="rId3"/>
              </a:rPr>
              <a:t>Space_project</a:t>
            </a:r>
            <a:r>
              <a:rPr lang="en-US" sz="1400" dirty="0">
                <a:hlinkClick r:id="rId3"/>
              </a:rPr>
              <a:t> (github.com)</a:t>
            </a: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90D8C23-56EF-420F-ACF5-7A6220E481E4}"/>
              </a:ext>
            </a:extLst>
          </p:cNvPr>
          <p:cNvPicPr>
            <a:picLocks noChangeAspect="1"/>
          </p:cNvPicPr>
          <p:nvPr/>
        </p:nvPicPr>
        <p:blipFill>
          <a:blip r:embed="rId4"/>
          <a:stretch>
            <a:fillRect/>
          </a:stretch>
        </p:blipFill>
        <p:spPr>
          <a:xfrm>
            <a:off x="8256487" y="3205105"/>
            <a:ext cx="3624823" cy="3293864"/>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F31DB7CD-57C4-4D11-86B1-7D67047025EF}"/>
              </a:ext>
            </a:extLst>
          </p:cNvPr>
          <p:cNvPicPr>
            <a:picLocks noChangeAspect="1"/>
          </p:cNvPicPr>
          <p:nvPr/>
        </p:nvPicPr>
        <p:blipFill>
          <a:blip r:embed="rId5"/>
          <a:stretch>
            <a:fillRect/>
          </a:stretch>
        </p:blipFill>
        <p:spPr>
          <a:xfrm>
            <a:off x="924674" y="3198855"/>
            <a:ext cx="7171362" cy="1604877"/>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10" name="Picture 9">
            <a:extLst>
              <a:ext uri="{FF2B5EF4-FFF2-40B4-BE49-F238E27FC236}">
                <a16:creationId xmlns:a16="http://schemas.microsoft.com/office/drawing/2014/main" id="{E54CD73C-CBC8-42C0-91CB-F7DE5A01BF37}"/>
              </a:ext>
            </a:extLst>
          </p:cNvPr>
          <p:cNvPicPr>
            <a:picLocks noChangeAspect="1"/>
          </p:cNvPicPr>
          <p:nvPr/>
        </p:nvPicPr>
        <p:blipFill>
          <a:blip r:embed="rId6"/>
          <a:stretch>
            <a:fillRect/>
          </a:stretch>
        </p:blipFill>
        <p:spPr>
          <a:xfrm>
            <a:off x="924674" y="4894092"/>
            <a:ext cx="7171362" cy="1604877"/>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SpaceX dataset was loaded into a PostgreSQL database from a </a:t>
            </a:r>
            <a:r>
              <a:rPr lang="en-US" sz="1400" dirty="0" err="1">
                <a:solidFill>
                  <a:schemeClr val="accent3">
                    <a:lumMod val="25000"/>
                  </a:schemeClr>
                </a:solidFill>
              </a:rPr>
              <a:t>jupyter</a:t>
            </a:r>
            <a:r>
              <a:rPr lang="en-US" sz="1400" dirty="0">
                <a:solidFill>
                  <a:schemeClr val="accent3">
                    <a:lumMod val="25000"/>
                  </a:schemeClr>
                </a:solidFill>
              </a:rPr>
              <a:t> notebook.</a:t>
            </a:r>
          </a:p>
          <a:p>
            <a:pPr>
              <a:lnSpc>
                <a:spcPct val="100000"/>
              </a:lnSpc>
              <a:spcBef>
                <a:spcPts val="1400"/>
              </a:spcBef>
            </a:pPr>
            <a:r>
              <a:rPr lang="en-US" sz="1400" dirty="0">
                <a:solidFill>
                  <a:schemeClr val="accent3">
                    <a:lumMod val="25000"/>
                  </a:schemeClr>
                </a:solidFill>
              </a:rPr>
              <a:t>Applying EDA with SQL to get insight from the data.</a:t>
            </a:r>
          </a:p>
          <a:p>
            <a:pPr>
              <a:lnSpc>
                <a:spcPct val="100000"/>
              </a:lnSpc>
              <a:spcBef>
                <a:spcPts val="1400"/>
              </a:spcBef>
            </a:pPr>
            <a:r>
              <a:rPr lang="en-US" sz="1400" dirty="0">
                <a:solidFill>
                  <a:schemeClr val="accent3">
                    <a:lumMod val="25000"/>
                  </a:schemeClr>
                </a:solidFill>
              </a:rPr>
              <a:t>Queries were applied to gather insights like: </a:t>
            </a:r>
          </a:p>
          <a:p>
            <a:pPr lvl="1">
              <a:lnSpc>
                <a:spcPct val="100000"/>
              </a:lnSpc>
              <a:spcBef>
                <a:spcPts val="1400"/>
              </a:spcBef>
              <a:buFontTx/>
              <a:buChar char="-"/>
            </a:pPr>
            <a:r>
              <a:rPr lang="en-US" sz="1400" dirty="0"/>
              <a:t>Names of the unique launch sites.</a:t>
            </a:r>
          </a:p>
          <a:p>
            <a:pPr lvl="1">
              <a:lnSpc>
                <a:spcPct val="100000"/>
              </a:lnSpc>
              <a:spcBef>
                <a:spcPts val="1400"/>
              </a:spcBef>
              <a:buFontTx/>
              <a:buChar char="-"/>
            </a:pPr>
            <a:r>
              <a:rPr lang="en-US" sz="1400" dirty="0"/>
              <a:t>The total payload mass carried by boosters launched by NASA</a:t>
            </a:r>
          </a:p>
          <a:p>
            <a:pPr lvl="1">
              <a:lnSpc>
                <a:spcPct val="100000"/>
              </a:lnSpc>
              <a:spcBef>
                <a:spcPts val="1400"/>
              </a:spcBef>
              <a:buFontTx/>
              <a:buChar char="-"/>
            </a:pPr>
            <a:r>
              <a:rPr lang="en-US" sz="1400" dirty="0"/>
              <a:t>The average payload mass carried by booster version F9</a:t>
            </a:r>
          </a:p>
          <a:p>
            <a:pPr lvl="1">
              <a:lnSpc>
                <a:spcPct val="100000"/>
              </a:lnSpc>
              <a:spcBef>
                <a:spcPts val="1400"/>
              </a:spcBef>
              <a:buFontTx/>
              <a:buChar char="-"/>
            </a:pPr>
            <a:r>
              <a:rPr lang="en-US" sz="1400" dirty="0"/>
              <a:t>The total number of successful and failure mission outcomes</a:t>
            </a:r>
          </a:p>
          <a:p>
            <a:pPr lvl="1">
              <a:lnSpc>
                <a:spcPct val="100000"/>
              </a:lnSpc>
              <a:spcBef>
                <a:spcPts val="1400"/>
              </a:spcBef>
              <a:buFontTx/>
              <a:buChar char="-"/>
            </a:pPr>
            <a:r>
              <a:rPr lang="en-US" sz="1400" dirty="0"/>
              <a:t>The failed landing outcomes in drone ship, their booster version and launch site names.</a:t>
            </a:r>
          </a:p>
          <a:p>
            <a:pPr>
              <a:lnSpc>
                <a:spcPct val="100000"/>
              </a:lnSpc>
              <a:spcBef>
                <a:spcPts val="1400"/>
              </a:spcBef>
            </a:pPr>
            <a:r>
              <a:rPr lang="en-US" sz="1400" dirty="0"/>
              <a:t>notebook link: </a:t>
            </a:r>
            <a:r>
              <a:rPr lang="en-US" sz="1400" dirty="0" err="1">
                <a:hlinkClick r:id="rId3"/>
              </a:rPr>
              <a:t>Space_project</a:t>
            </a:r>
            <a:r>
              <a:rPr lang="en-US" sz="1400" dirty="0">
                <a:hlinkClick r:id="rId3"/>
              </a:rPr>
              <a:t>/</a:t>
            </a:r>
            <a:r>
              <a:rPr lang="en-US" sz="1400" dirty="0" err="1">
                <a:hlinkClick r:id="rId3"/>
              </a:rPr>
              <a:t>Nieuwe</a:t>
            </a:r>
            <a:r>
              <a:rPr lang="en-US" sz="1400" dirty="0">
                <a:hlinkClick r:id="rId3"/>
              </a:rPr>
              <a:t> </a:t>
            </a:r>
            <a:r>
              <a:rPr lang="en-US" sz="1400" dirty="0" err="1">
                <a:hlinkClick r:id="rId3"/>
              </a:rPr>
              <a:t>poging.ipynb</a:t>
            </a:r>
            <a:r>
              <a:rPr lang="en-US" sz="1400" dirty="0">
                <a:hlinkClick r:id="rId3"/>
              </a:rPr>
              <a:t> at master · Robier55/</a:t>
            </a:r>
            <a:r>
              <a:rPr lang="en-US" sz="1400" dirty="0" err="1">
                <a:hlinkClick r:id="rId3"/>
              </a:rPr>
              <a:t>Space_project</a:t>
            </a:r>
            <a:r>
              <a:rPr lang="en-US" sz="1400" dirty="0">
                <a:hlinkClick r:id="rId3"/>
              </a:rPr>
              <a:t> (github.com)</a:t>
            </a:r>
            <a:endParaRPr lang="en-US" sz="14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By making use of the library Folium all launch site were marked using markers, circles, lines to mark the success or failure of launches</a:t>
            </a:r>
          </a:p>
          <a:p>
            <a:pPr>
              <a:lnSpc>
                <a:spcPct val="100000"/>
              </a:lnSpc>
              <a:spcBef>
                <a:spcPts val="1400"/>
              </a:spcBef>
            </a:pPr>
            <a:r>
              <a:rPr lang="en-US" sz="1400" dirty="0">
                <a:solidFill>
                  <a:schemeClr val="accent3">
                    <a:lumMod val="25000"/>
                  </a:schemeClr>
                </a:solidFill>
              </a:rPr>
              <a:t>Applying the feature launch failure or success to respectively class 0 and 1.</a:t>
            </a:r>
          </a:p>
          <a:p>
            <a:pPr>
              <a:lnSpc>
                <a:spcPct val="100000"/>
              </a:lnSpc>
              <a:spcBef>
                <a:spcPts val="1400"/>
              </a:spcBef>
            </a:pPr>
            <a:r>
              <a:rPr lang="en-US" sz="1400" dirty="0">
                <a:solidFill>
                  <a:schemeClr val="accent3">
                    <a:lumMod val="25000"/>
                  </a:schemeClr>
                </a:solidFill>
              </a:rPr>
              <a:t>Using the color-labeled marker clusters, the launch sites with relatively high success rate was identified</a:t>
            </a:r>
          </a:p>
          <a:p>
            <a:pPr>
              <a:lnSpc>
                <a:spcPct val="100000"/>
              </a:lnSpc>
              <a:spcBef>
                <a:spcPts val="1400"/>
              </a:spcBef>
            </a:pPr>
            <a:r>
              <a:rPr lang="en-US" sz="1400" dirty="0">
                <a:solidFill>
                  <a:schemeClr val="accent3">
                    <a:lumMod val="25000"/>
                  </a:schemeClr>
                </a:solidFill>
              </a:rPr>
              <a:t>And lastly the distances between a launch site to its proximities was calculated e.g. to nearby </a:t>
            </a:r>
            <a:r>
              <a:rPr lang="en-US" sz="1400" dirty="0"/>
              <a:t>railways, highways and coastlines.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An interactive dashboard was developed using </a:t>
            </a:r>
            <a:r>
              <a:rPr lang="en-US" sz="1400" dirty="0" err="1">
                <a:solidFill>
                  <a:schemeClr val="accent3">
                    <a:lumMod val="25000"/>
                  </a:schemeClr>
                </a:solidFill>
              </a:rPr>
              <a:t>Plotly</a:t>
            </a:r>
            <a:r>
              <a:rPr lang="en-US" sz="1400" dirty="0">
                <a:solidFill>
                  <a:schemeClr val="accent3">
                    <a:lumMod val="25000"/>
                  </a:schemeClr>
                </a:solidFill>
              </a:rPr>
              <a:t> dash</a:t>
            </a:r>
          </a:p>
          <a:p>
            <a:pPr>
              <a:lnSpc>
                <a:spcPct val="100000"/>
              </a:lnSpc>
              <a:spcBef>
                <a:spcPts val="1400"/>
              </a:spcBef>
            </a:pPr>
            <a:r>
              <a:rPr lang="en-US" sz="1400" dirty="0">
                <a:solidFill>
                  <a:schemeClr val="accent3">
                    <a:lumMod val="25000"/>
                  </a:schemeClr>
                </a:solidFill>
              </a:rPr>
              <a:t>Using </a:t>
            </a:r>
            <a:r>
              <a:rPr lang="en-US" sz="1400" dirty="0" err="1">
                <a:solidFill>
                  <a:schemeClr val="accent3">
                    <a:lumMod val="25000"/>
                  </a:schemeClr>
                </a:solidFill>
              </a:rPr>
              <a:t>Plotly</a:t>
            </a:r>
            <a:r>
              <a:rPr lang="en-US" sz="1400" dirty="0">
                <a:solidFill>
                  <a:schemeClr val="accent3">
                    <a:lumMod val="25000"/>
                  </a:schemeClr>
                </a:solidFill>
              </a:rPr>
              <a:t> pie charts were developed to show the total launches by a certain sites</a:t>
            </a:r>
          </a:p>
          <a:p>
            <a:pPr>
              <a:lnSpc>
                <a:spcPct val="100000"/>
              </a:lnSpc>
              <a:spcBef>
                <a:spcPts val="1400"/>
              </a:spcBef>
            </a:pPr>
            <a:r>
              <a:rPr lang="en-US" sz="1400" dirty="0">
                <a:solidFill>
                  <a:schemeClr val="accent3">
                    <a:lumMod val="25000"/>
                  </a:schemeClr>
                </a:solidFill>
              </a:rPr>
              <a:t>Furthermore, scatter plots were developed showing the relationship with Outcome and Payload Mass (Kg) for the different booster version.</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Applying </a:t>
            </a:r>
            <a:r>
              <a:rPr lang="en-US" sz="1400" dirty="0" err="1">
                <a:solidFill>
                  <a:schemeClr val="accent3">
                    <a:lumMod val="25000"/>
                  </a:schemeClr>
                </a:solidFill>
              </a:rPr>
              <a:t>numpy</a:t>
            </a:r>
            <a:r>
              <a:rPr lang="en-US" sz="1400" dirty="0">
                <a:solidFill>
                  <a:schemeClr val="accent3">
                    <a:lumMod val="25000"/>
                  </a:schemeClr>
                </a:solidFill>
              </a:rPr>
              <a:t> and pandas data was loaded and transformed</a:t>
            </a:r>
          </a:p>
          <a:p>
            <a:pPr>
              <a:lnSpc>
                <a:spcPct val="100000"/>
              </a:lnSpc>
              <a:spcBef>
                <a:spcPts val="1400"/>
              </a:spcBef>
            </a:pPr>
            <a:r>
              <a:rPr lang="en-US" sz="1400" dirty="0">
                <a:solidFill>
                  <a:schemeClr val="accent3">
                    <a:lumMod val="25000"/>
                  </a:schemeClr>
                </a:solidFill>
              </a:rPr>
              <a:t>Furthermore, the data was split into training and testing data.</a:t>
            </a:r>
          </a:p>
          <a:p>
            <a:pPr>
              <a:lnSpc>
                <a:spcPct val="100000"/>
              </a:lnSpc>
              <a:spcBef>
                <a:spcPts val="1400"/>
              </a:spcBef>
            </a:pPr>
            <a:r>
              <a:rPr lang="en-US" sz="1400" dirty="0">
                <a:solidFill>
                  <a:schemeClr val="accent3">
                    <a:lumMod val="25000"/>
                  </a:schemeClr>
                </a:solidFill>
              </a:rPr>
              <a:t>Next several machine learning models were developed and also tune different hyperparameters using </a:t>
            </a:r>
            <a:r>
              <a:rPr lang="en-US" sz="1400" dirty="0" err="1">
                <a:solidFill>
                  <a:schemeClr val="accent3">
                    <a:lumMod val="25000"/>
                  </a:schemeClr>
                </a:solidFill>
              </a:rPr>
              <a:t>GridSearchCV</a:t>
            </a:r>
            <a:r>
              <a:rPr lang="en-US" sz="1400" dirty="0">
                <a:solidFill>
                  <a:schemeClr val="accent3">
                    <a:lumMod val="25000"/>
                  </a:schemeClr>
                </a:solidFill>
              </a:rPr>
              <a:t>.</a:t>
            </a:r>
          </a:p>
          <a:p>
            <a:pPr>
              <a:lnSpc>
                <a:spcPct val="100000"/>
              </a:lnSpc>
              <a:spcBef>
                <a:spcPts val="1400"/>
              </a:spcBef>
            </a:pPr>
            <a:r>
              <a:rPr lang="en-US" sz="1400" dirty="0">
                <a:solidFill>
                  <a:schemeClr val="accent3">
                    <a:lumMod val="25000"/>
                  </a:schemeClr>
                </a:solidFill>
              </a:rPr>
              <a:t>The accuracy of the models was measured (using metrics) and subsequently the model were improved via feature engineering and algorithm tuning.</a:t>
            </a:r>
          </a:p>
          <a:p>
            <a:pPr>
              <a:lnSpc>
                <a:spcPct val="100000"/>
              </a:lnSpc>
              <a:spcBef>
                <a:spcPts val="1400"/>
              </a:spcBef>
            </a:pPr>
            <a:r>
              <a:rPr lang="en-US" sz="1400" dirty="0" err="1">
                <a:solidFill>
                  <a:schemeClr val="accent3">
                    <a:lumMod val="25000"/>
                  </a:schemeClr>
                </a:solidFill>
              </a:rPr>
              <a:t>Finaly</a:t>
            </a:r>
            <a:r>
              <a:rPr lang="en-US" sz="1400" dirty="0">
                <a:solidFill>
                  <a:schemeClr val="accent3">
                    <a:lumMod val="25000"/>
                  </a:schemeClr>
                </a:solidFill>
              </a:rPr>
              <a:t> the best model was selected.</a:t>
            </a:r>
          </a:p>
          <a:p>
            <a:pPr>
              <a:lnSpc>
                <a:spcPct val="100000"/>
              </a:lnSpc>
              <a:spcBef>
                <a:spcPts val="1400"/>
              </a:spcBef>
            </a:pPr>
            <a:r>
              <a:rPr lang="en-US" sz="1400" dirty="0">
                <a:solidFill>
                  <a:schemeClr val="accent3">
                    <a:lumMod val="25000"/>
                  </a:schemeClr>
                </a:solidFill>
              </a:rPr>
              <a:t>Notebook link </a:t>
            </a:r>
            <a:r>
              <a:rPr lang="en-US" sz="1400" dirty="0" err="1">
                <a:hlinkClick r:id="rId3"/>
              </a:rPr>
              <a:t>Space_project</a:t>
            </a:r>
            <a:r>
              <a:rPr lang="en-US" sz="1400" dirty="0">
                <a:hlinkClick r:id="rId3"/>
              </a:rPr>
              <a:t>/Week 4.ipynb at master · Robier55/</a:t>
            </a:r>
            <a:r>
              <a:rPr lang="en-US" sz="1400" dirty="0" err="1">
                <a:hlinkClick r:id="rId3"/>
              </a:rPr>
              <a:t>Space_project</a:t>
            </a:r>
            <a:r>
              <a:rPr lang="en-US" sz="1400" dirty="0">
                <a:hlinkClick r:id="rId3"/>
              </a:rPr>
              <a:t> (github.com)</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2D1408D-9608-4DE1-975F-98E93343C57C}"/>
              </a:ext>
            </a:extLst>
          </p:cNvPr>
          <p:cNvPicPr>
            <a:picLocks noChangeAspect="1"/>
          </p:cNvPicPr>
          <p:nvPr/>
        </p:nvPicPr>
        <p:blipFill>
          <a:blip r:embed="rId3"/>
          <a:stretch>
            <a:fillRect/>
          </a:stretch>
        </p:blipFill>
        <p:spPr>
          <a:xfrm>
            <a:off x="457787" y="1709103"/>
            <a:ext cx="11140048" cy="2493028"/>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7" name="Content Placeholder 2">
            <a:extLst>
              <a:ext uri="{FF2B5EF4-FFF2-40B4-BE49-F238E27FC236}">
                <a16:creationId xmlns:a16="http://schemas.microsoft.com/office/drawing/2014/main" id="{40B9774C-A7F0-4BD4-A7D8-ED00430AA536}"/>
              </a:ext>
            </a:extLst>
          </p:cNvPr>
          <p:cNvSpPr txBox="1">
            <a:spLocks/>
          </p:cNvSpPr>
          <p:nvPr/>
        </p:nvSpPr>
        <p:spPr>
          <a:xfrm>
            <a:off x="864972" y="4995812"/>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rPr>
              <a:t>The graph shows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02526A-A5D8-43DB-B612-DA8C731796EF}"/>
              </a:ext>
            </a:extLst>
          </p:cNvPr>
          <p:cNvPicPr>
            <a:picLocks noChangeAspect="1"/>
          </p:cNvPicPr>
          <p:nvPr/>
        </p:nvPicPr>
        <p:blipFill>
          <a:blip r:embed="rId3"/>
          <a:stretch>
            <a:fillRect/>
          </a:stretch>
        </p:blipFill>
        <p:spPr>
          <a:xfrm>
            <a:off x="770010" y="1951758"/>
            <a:ext cx="10468935" cy="2342840"/>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7" name="Content Placeholder 2">
            <a:extLst>
              <a:ext uri="{FF2B5EF4-FFF2-40B4-BE49-F238E27FC236}">
                <a16:creationId xmlns:a16="http://schemas.microsoft.com/office/drawing/2014/main" id="{82B0FFC2-4CC3-42F7-8348-63F335EDBD75}"/>
              </a:ext>
            </a:extLst>
          </p:cNvPr>
          <p:cNvSpPr txBox="1">
            <a:spLocks/>
          </p:cNvSpPr>
          <p:nvPr/>
        </p:nvSpPr>
        <p:spPr>
          <a:xfrm>
            <a:off x="864972" y="4995812"/>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rPr>
              <a:t>The graph shows that the greater the payload mass (for CCAFS SLC 40) the higher the success rate.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bar graph can </a:t>
            </a:r>
            <a:r>
              <a:rPr lang="en-CA" sz="2200" dirty="0" err="1">
                <a:solidFill>
                  <a:schemeClr val="accent3">
                    <a:lumMod val="25000"/>
                  </a:schemeClr>
                </a:solidFill>
                <a:latin typeface="Abadi" panose="020B0604020104020204" pitchFamily="34" charset="0"/>
              </a:rPr>
              <a:t>can</a:t>
            </a:r>
            <a:r>
              <a:rPr lang="en-CA" sz="2200" dirty="0">
                <a:solidFill>
                  <a:schemeClr val="accent3">
                    <a:lumMod val="25000"/>
                  </a:schemeClr>
                </a:solidFill>
                <a:latin typeface="Abadi" panose="020B0604020104020204" pitchFamily="34" charset="0"/>
              </a:rPr>
              <a:t> immediately be seem what the success rate is of the different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6E642D-658F-4927-B47F-85B78FF3BA10}"/>
              </a:ext>
            </a:extLst>
          </p:cNvPr>
          <p:cNvPicPr>
            <a:picLocks noChangeAspect="1"/>
          </p:cNvPicPr>
          <p:nvPr/>
        </p:nvPicPr>
        <p:blipFill>
          <a:blip r:embed="rId3"/>
          <a:stretch>
            <a:fillRect/>
          </a:stretch>
        </p:blipFill>
        <p:spPr>
          <a:xfrm>
            <a:off x="6383735" y="1671344"/>
            <a:ext cx="5074237" cy="4222358"/>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33644"/>
            <a:ext cx="10515600" cy="1247699"/>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scatter plot shows the Flight Number vs. Orbit type.</a:t>
            </a:r>
          </a:p>
          <a:p>
            <a:pPr>
              <a:lnSpc>
                <a:spcPct val="100000"/>
              </a:lnSpc>
              <a:spcBef>
                <a:spcPts val="1400"/>
              </a:spcBef>
            </a:pPr>
            <a:r>
              <a:rPr lang="en-US" sz="1400" dirty="0">
                <a:solidFill>
                  <a:schemeClr val="accent3">
                    <a:lumMod val="25000"/>
                  </a:schemeClr>
                </a:solidFill>
              </a:rPr>
              <a:t>It can be seen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345976C-21CF-4ECF-BDE7-B501E29DC799}"/>
              </a:ext>
            </a:extLst>
          </p:cNvPr>
          <p:cNvPicPr>
            <a:picLocks noChangeAspect="1"/>
          </p:cNvPicPr>
          <p:nvPr/>
        </p:nvPicPr>
        <p:blipFill>
          <a:blip r:embed="rId3"/>
          <a:stretch>
            <a:fillRect/>
          </a:stretch>
        </p:blipFill>
        <p:spPr>
          <a:xfrm>
            <a:off x="770011" y="2466728"/>
            <a:ext cx="10687961" cy="1924544"/>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49402"/>
            <a:ext cx="10687961" cy="101958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With heavy payloads, there are more successful landings for the following orbits: PO, 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69FF3BF-1242-480F-A058-C14A3730F7A1}"/>
              </a:ext>
            </a:extLst>
          </p:cNvPr>
          <p:cNvPicPr>
            <a:picLocks noChangeAspect="1"/>
          </p:cNvPicPr>
          <p:nvPr/>
        </p:nvPicPr>
        <p:blipFill>
          <a:blip r:embed="rId3"/>
          <a:stretch>
            <a:fillRect/>
          </a:stretch>
        </p:blipFill>
        <p:spPr>
          <a:xfrm>
            <a:off x="651284" y="2179435"/>
            <a:ext cx="9953934" cy="2397701"/>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93239"/>
            <a:ext cx="10603481" cy="88810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1400" dirty="0"/>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CC4EFD3-308E-4C98-87F2-0CDC0CADD6CA}"/>
              </a:ext>
            </a:extLst>
          </p:cNvPr>
          <p:cNvPicPr>
            <a:picLocks noChangeAspect="1"/>
          </p:cNvPicPr>
          <p:nvPr/>
        </p:nvPicPr>
        <p:blipFill>
          <a:blip r:embed="rId3"/>
          <a:stretch>
            <a:fillRect/>
          </a:stretch>
        </p:blipFill>
        <p:spPr>
          <a:xfrm>
            <a:off x="920739" y="1864761"/>
            <a:ext cx="3624823" cy="3293864"/>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find the names of the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6AD8FFB-F1C5-45D2-A28B-8E9A1985170F}"/>
              </a:ext>
            </a:extLst>
          </p:cNvPr>
          <p:cNvPicPr>
            <a:picLocks noChangeAspect="1"/>
          </p:cNvPicPr>
          <p:nvPr/>
        </p:nvPicPr>
        <p:blipFill>
          <a:blip r:embed="rId3"/>
          <a:stretch>
            <a:fillRect/>
          </a:stretch>
        </p:blipFill>
        <p:spPr>
          <a:xfrm>
            <a:off x="1112338" y="3571448"/>
            <a:ext cx="1504950" cy="1638300"/>
          </a:xfrm>
          <a:prstGeom prst="rect">
            <a:avLst/>
          </a:prstGeom>
        </p:spPr>
      </p:pic>
      <p:pic>
        <p:nvPicPr>
          <p:cNvPr id="8" name="Picture 7">
            <a:extLst>
              <a:ext uri="{FF2B5EF4-FFF2-40B4-BE49-F238E27FC236}">
                <a16:creationId xmlns:a16="http://schemas.microsoft.com/office/drawing/2014/main" id="{0AE52192-43C3-41A4-B8C6-0BA8A96C0883}"/>
              </a:ext>
            </a:extLst>
          </p:cNvPr>
          <p:cNvPicPr>
            <a:picLocks noChangeAspect="1"/>
          </p:cNvPicPr>
          <p:nvPr/>
        </p:nvPicPr>
        <p:blipFill>
          <a:blip r:embed="rId4"/>
          <a:stretch>
            <a:fillRect/>
          </a:stretch>
        </p:blipFill>
        <p:spPr>
          <a:xfrm>
            <a:off x="1112338" y="2276903"/>
            <a:ext cx="3248025" cy="10096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find the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77AD21A-C5AF-4522-89AB-62E98C985D95}"/>
              </a:ext>
            </a:extLst>
          </p:cNvPr>
          <p:cNvPicPr>
            <a:picLocks noChangeAspect="1"/>
          </p:cNvPicPr>
          <p:nvPr/>
        </p:nvPicPr>
        <p:blipFill>
          <a:blip r:embed="rId3"/>
          <a:stretch>
            <a:fillRect/>
          </a:stretch>
        </p:blipFill>
        <p:spPr>
          <a:xfrm>
            <a:off x="1300688" y="2332234"/>
            <a:ext cx="4038249" cy="1356242"/>
          </a:xfrm>
          <a:prstGeom prst="rect">
            <a:avLst/>
          </a:prstGeom>
        </p:spPr>
      </p:pic>
      <p:pic>
        <p:nvPicPr>
          <p:cNvPr id="8" name="Picture 7">
            <a:extLst>
              <a:ext uri="{FF2B5EF4-FFF2-40B4-BE49-F238E27FC236}">
                <a16:creationId xmlns:a16="http://schemas.microsoft.com/office/drawing/2014/main" id="{E701B738-8B9B-4A5F-95BA-4B7F9E4E9B11}"/>
              </a:ext>
            </a:extLst>
          </p:cNvPr>
          <p:cNvPicPr>
            <a:picLocks noChangeAspect="1"/>
          </p:cNvPicPr>
          <p:nvPr/>
        </p:nvPicPr>
        <p:blipFill>
          <a:blip r:embed="rId4"/>
          <a:stretch>
            <a:fillRect/>
          </a:stretch>
        </p:blipFill>
        <p:spPr>
          <a:xfrm>
            <a:off x="1300688" y="4127857"/>
            <a:ext cx="8763000" cy="16097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calculate the total payload carried by boosters from NASA</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total payload carried by boosters from NASA: 45596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BF827EB-C4A3-4F6E-8A04-1755F6B24AD4}"/>
              </a:ext>
            </a:extLst>
          </p:cNvPr>
          <p:cNvPicPr>
            <a:picLocks noChangeAspect="1"/>
          </p:cNvPicPr>
          <p:nvPr/>
        </p:nvPicPr>
        <p:blipFill>
          <a:blip r:embed="rId3"/>
          <a:stretch>
            <a:fillRect/>
          </a:stretch>
        </p:blipFill>
        <p:spPr>
          <a:xfrm>
            <a:off x="1118599" y="2503688"/>
            <a:ext cx="5105400" cy="1028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calculate the average payload mass carried by booster version F9 v1.1</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t>The calculated average payload mass carried by booster version F9 v1.1: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9B54149-95DD-42B4-96AF-473FD6A14E85}"/>
              </a:ext>
            </a:extLst>
          </p:cNvPr>
          <p:cNvPicPr>
            <a:picLocks noChangeAspect="1"/>
          </p:cNvPicPr>
          <p:nvPr/>
        </p:nvPicPr>
        <p:blipFill>
          <a:blip r:embed="rId3"/>
          <a:stretch>
            <a:fillRect/>
          </a:stretch>
        </p:blipFill>
        <p:spPr>
          <a:xfrm>
            <a:off x="1110197" y="2404110"/>
            <a:ext cx="4238625" cy="11525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following query was used to find the dates of the first successful landing outcome on ground pad</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t>The dates of the first successful landing outcome on ground pad was 22</a:t>
            </a:r>
            <a:r>
              <a:rPr lang="en-US" sz="1400" baseline="30000" dirty="0"/>
              <a:t>nd</a:t>
            </a:r>
            <a:r>
              <a:rPr lang="en-US" sz="1400" dirty="0"/>
              <a:t> December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90A0F7E-56CF-4B47-8E45-9E97A1B41521}"/>
              </a:ext>
            </a:extLst>
          </p:cNvPr>
          <p:cNvPicPr>
            <a:picLocks noChangeAspect="1"/>
          </p:cNvPicPr>
          <p:nvPr/>
        </p:nvPicPr>
        <p:blipFill>
          <a:blip r:embed="rId3"/>
          <a:stretch>
            <a:fillRect/>
          </a:stretch>
        </p:blipFill>
        <p:spPr>
          <a:xfrm>
            <a:off x="1081302" y="2366010"/>
            <a:ext cx="4810125" cy="11906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following query was used to list the names of boosters which have successfully landed on drone ship and had payload mass greater than 4000 but less than 6000</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Outcome:</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05453E5-780C-4894-A8C8-200A25C53CF4}"/>
              </a:ext>
            </a:extLst>
          </p:cNvPr>
          <p:cNvPicPr>
            <a:picLocks noChangeAspect="1"/>
          </p:cNvPicPr>
          <p:nvPr/>
        </p:nvPicPr>
        <p:blipFill>
          <a:blip r:embed="rId3"/>
          <a:stretch>
            <a:fillRect/>
          </a:stretch>
        </p:blipFill>
        <p:spPr>
          <a:xfrm>
            <a:off x="1086064" y="2432674"/>
            <a:ext cx="4800600" cy="1704975"/>
          </a:xfrm>
          <a:prstGeom prst="rect">
            <a:avLst/>
          </a:prstGeom>
        </p:spPr>
      </p:pic>
      <p:pic>
        <p:nvPicPr>
          <p:cNvPr id="7" name="Picture 6">
            <a:extLst>
              <a:ext uri="{FF2B5EF4-FFF2-40B4-BE49-F238E27FC236}">
                <a16:creationId xmlns:a16="http://schemas.microsoft.com/office/drawing/2014/main" id="{EEE817B2-BB38-42D5-A8B5-64906C2C014E}"/>
              </a:ext>
            </a:extLst>
          </p:cNvPr>
          <p:cNvPicPr>
            <a:picLocks noChangeAspect="1"/>
          </p:cNvPicPr>
          <p:nvPr/>
        </p:nvPicPr>
        <p:blipFill>
          <a:blip r:embed="rId4"/>
          <a:stretch>
            <a:fillRect/>
          </a:stretch>
        </p:blipFill>
        <p:spPr>
          <a:xfrm>
            <a:off x="2087366" y="4486276"/>
            <a:ext cx="1524000" cy="16478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1253"/>
            <a:ext cx="10687961"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1400" dirty="0">
                <a:solidFill>
                  <a:schemeClr val="accent3">
                    <a:lumMod val="25000"/>
                  </a:schemeClr>
                </a:solidFill>
                <a:latin typeface="+mn-lt"/>
              </a:rPr>
              <a:t>Summary of methodologies</a:t>
            </a:r>
          </a:p>
          <a:p>
            <a:pPr lvl="1">
              <a:lnSpc>
                <a:spcPct val="100000"/>
              </a:lnSpc>
              <a:spcBef>
                <a:spcPts val="1200"/>
              </a:spcBef>
              <a:buFontTx/>
              <a:buChar char="-"/>
            </a:pPr>
            <a:r>
              <a:rPr lang="en-US" sz="1400" dirty="0">
                <a:solidFill>
                  <a:schemeClr val="accent3">
                    <a:lumMod val="25000"/>
                  </a:schemeClr>
                </a:solidFill>
                <a:latin typeface="+mn-lt"/>
              </a:rPr>
              <a:t>Data Collection using API calls</a:t>
            </a:r>
          </a:p>
          <a:p>
            <a:pPr lvl="1">
              <a:lnSpc>
                <a:spcPct val="100000"/>
              </a:lnSpc>
              <a:spcBef>
                <a:spcPts val="1200"/>
              </a:spcBef>
              <a:buFontTx/>
              <a:buChar char="-"/>
            </a:pPr>
            <a:r>
              <a:rPr lang="en-US" sz="1400" dirty="0">
                <a:solidFill>
                  <a:schemeClr val="accent3">
                    <a:lumMod val="25000"/>
                  </a:schemeClr>
                </a:solidFill>
                <a:latin typeface="+mn-lt"/>
              </a:rPr>
              <a:t>Data Collection through Web Scraping</a:t>
            </a:r>
          </a:p>
          <a:p>
            <a:pPr lvl="1">
              <a:lnSpc>
                <a:spcPct val="100000"/>
              </a:lnSpc>
              <a:spcBef>
                <a:spcPts val="1200"/>
              </a:spcBef>
              <a:buFontTx/>
              <a:buChar char="-"/>
            </a:pPr>
            <a:r>
              <a:rPr lang="en-US" sz="1400" dirty="0">
                <a:solidFill>
                  <a:schemeClr val="accent3">
                    <a:lumMod val="25000"/>
                  </a:schemeClr>
                </a:solidFill>
                <a:latin typeface="+mn-lt"/>
              </a:rPr>
              <a:t>Data Wrangling / Cleaning</a:t>
            </a:r>
          </a:p>
          <a:p>
            <a:pPr lvl="1">
              <a:lnSpc>
                <a:spcPct val="100000"/>
              </a:lnSpc>
              <a:spcBef>
                <a:spcPts val="1200"/>
              </a:spcBef>
              <a:buFontTx/>
              <a:buChar char="-"/>
            </a:pPr>
            <a:r>
              <a:rPr lang="en-US" sz="1400" dirty="0">
                <a:solidFill>
                  <a:schemeClr val="accent3">
                    <a:lumMod val="25000"/>
                  </a:schemeClr>
                </a:solidFill>
                <a:latin typeface="+mn-lt"/>
              </a:rPr>
              <a:t>Exploratory Data Analysis through SQL</a:t>
            </a:r>
          </a:p>
          <a:p>
            <a:pPr lvl="1">
              <a:lnSpc>
                <a:spcPct val="100000"/>
              </a:lnSpc>
              <a:spcBef>
                <a:spcPts val="1200"/>
              </a:spcBef>
              <a:buFontTx/>
              <a:buChar char="-"/>
            </a:pPr>
            <a:r>
              <a:rPr lang="en-US" sz="1400" dirty="0">
                <a:solidFill>
                  <a:schemeClr val="accent3">
                    <a:lumMod val="25000"/>
                  </a:schemeClr>
                </a:solidFill>
                <a:latin typeface="+mn-lt"/>
              </a:rPr>
              <a:t>Exploratory Data Analysis through Data Visualization</a:t>
            </a:r>
          </a:p>
          <a:p>
            <a:pPr lvl="1">
              <a:lnSpc>
                <a:spcPct val="100000"/>
              </a:lnSpc>
              <a:spcBef>
                <a:spcPts val="1200"/>
              </a:spcBef>
              <a:buFontTx/>
              <a:buChar char="-"/>
            </a:pPr>
            <a:r>
              <a:rPr lang="en-US" sz="1400" dirty="0">
                <a:solidFill>
                  <a:schemeClr val="accent3">
                    <a:lumMod val="25000"/>
                  </a:schemeClr>
                </a:solidFill>
                <a:latin typeface="+mn-lt"/>
              </a:rPr>
              <a:t>Interactive Visual Analytics through Folium</a:t>
            </a:r>
          </a:p>
          <a:p>
            <a:pPr lvl="1">
              <a:lnSpc>
                <a:spcPct val="100000"/>
              </a:lnSpc>
              <a:spcBef>
                <a:spcPts val="1200"/>
              </a:spcBef>
              <a:buFontTx/>
              <a:buChar char="-"/>
            </a:pPr>
            <a:r>
              <a:rPr lang="en-US" sz="1400" dirty="0">
                <a:solidFill>
                  <a:schemeClr val="accent3">
                    <a:lumMod val="25000"/>
                  </a:schemeClr>
                </a:solidFill>
                <a:latin typeface="+mn-lt"/>
              </a:rPr>
              <a:t>Machine Learning Prediction</a:t>
            </a:r>
          </a:p>
          <a:p>
            <a:pPr>
              <a:lnSpc>
                <a:spcPct val="100000"/>
              </a:lnSpc>
              <a:spcBef>
                <a:spcPts val="1200"/>
              </a:spcBef>
              <a:buFont typeface="Arial" panose="020B0604020202020204" pitchFamily="34" charset="0"/>
              <a:buChar char="•"/>
            </a:pPr>
            <a:r>
              <a:rPr lang="en-US" sz="1400" dirty="0">
                <a:solidFill>
                  <a:schemeClr val="accent3">
                    <a:lumMod val="25000"/>
                  </a:schemeClr>
                </a:solidFill>
                <a:latin typeface="+mn-lt"/>
              </a:rPr>
              <a:t>Summary of all results</a:t>
            </a:r>
          </a:p>
          <a:p>
            <a:pPr lvl="1">
              <a:lnSpc>
                <a:spcPct val="100000"/>
              </a:lnSpc>
              <a:spcBef>
                <a:spcPts val="1200"/>
              </a:spcBef>
              <a:buFontTx/>
              <a:buChar char="-"/>
            </a:pPr>
            <a:r>
              <a:rPr lang="en-US" sz="1400" dirty="0">
                <a:solidFill>
                  <a:schemeClr val="accent3">
                    <a:lumMod val="25000"/>
                  </a:schemeClr>
                </a:solidFill>
                <a:latin typeface="+mn-lt"/>
              </a:rPr>
              <a:t>Results of Exploratory Data Analysis</a:t>
            </a:r>
          </a:p>
          <a:p>
            <a:pPr lvl="1">
              <a:lnSpc>
                <a:spcPct val="100000"/>
              </a:lnSpc>
              <a:spcBef>
                <a:spcPts val="1200"/>
              </a:spcBef>
              <a:buFontTx/>
              <a:buChar char="-"/>
            </a:pPr>
            <a:r>
              <a:rPr lang="en-US" sz="1400" dirty="0">
                <a:solidFill>
                  <a:schemeClr val="accent3">
                    <a:lumMod val="25000"/>
                  </a:schemeClr>
                </a:solidFill>
                <a:latin typeface="+mn-lt"/>
              </a:rPr>
              <a:t>Screenshots of Interactive Analytics shown</a:t>
            </a:r>
          </a:p>
          <a:p>
            <a:pPr lvl="1">
              <a:lnSpc>
                <a:spcPct val="100000"/>
              </a:lnSpc>
              <a:spcBef>
                <a:spcPts val="1200"/>
              </a:spcBef>
              <a:buFontTx/>
              <a:buChar char="-"/>
            </a:pPr>
            <a:r>
              <a:rPr lang="en-US" sz="1400" dirty="0">
                <a:solidFill>
                  <a:schemeClr val="accent3">
                    <a:lumMod val="25000"/>
                  </a:schemeClr>
                </a:solidFill>
                <a:latin typeface="+mn-lt"/>
              </a:rPr>
              <a:t>Results of 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calculate the total number of successful and failure mission outcomes.</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AD7CEEB-F5B3-48EA-9606-D5EA786C8829}"/>
              </a:ext>
            </a:extLst>
          </p:cNvPr>
          <p:cNvPicPr>
            <a:picLocks noChangeAspect="1"/>
          </p:cNvPicPr>
          <p:nvPr/>
        </p:nvPicPr>
        <p:blipFill>
          <a:blip r:embed="rId3"/>
          <a:stretch>
            <a:fillRect/>
          </a:stretch>
        </p:blipFill>
        <p:spPr>
          <a:xfrm>
            <a:off x="1120258" y="2219325"/>
            <a:ext cx="3971925" cy="2419350"/>
          </a:xfrm>
          <a:prstGeom prst="rect">
            <a:avLst/>
          </a:prstGeom>
        </p:spPr>
      </p:pic>
      <p:pic>
        <p:nvPicPr>
          <p:cNvPr id="8" name="Picture 7">
            <a:extLst>
              <a:ext uri="{FF2B5EF4-FFF2-40B4-BE49-F238E27FC236}">
                <a16:creationId xmlns:a16="http://schemas.microsoft.com/office/drawing/2014/main" id="{3AD449D1-C61A-4DFC-B469-28244D936C7F}"/>
              </a:ext>
            </a:extLst>
          </p:cNvPr>
          <p:cNvPicPr>
            <a:picLocks noChangeAspect="1"/>
          </p:cNvPicPr>
          <p:nvPr/>
        </p:nvPicPr>
        <p:blipFill>
          <a:blip r:embed="rId4"/>
          <a:stretch>
            <a:fillRect/>
          </a:stretch>
        </p:blipFill>
        <p:spPr>
          <a:xfrm>
            <a:off x="1970872" y="5032375"/>
            <a:ext cx="1304925" cy="514350"/>
          </a:xfrm>
          <a:prstGeom prst="rect">
            <a:avLst/>
          </a:prstGeom>
        </p:spPr>
      </p:pic>
      <p:pic>
        <p:nvPicPr>
          <p:cNvPr id="10" name="Picture 9">
            <a:extLst>
              <a:ext uri="{FF2B5EF4-FFF2-40B4-BE49-F238E27FC236}">
                <a16:creationId xmlns:a16="http://schemas.microsoft.com/office/drawing/2014/main" id="{2CEC3134-D115-497A-A677-50C2802F49D0}"/>
              </a:ext>
            </a:extLst>
          </p:cNvPr>
          <p:cNvPicPr>
            <a:picLocks noChangeAspect="1"/>
          </p:cNvPicPr>
          <p:nvPr/>
        </p:nvPicPr>
        <p:blipFill>
          <a:blip r:embed="rId5"/>
          <a:stretch>
            <a:fillRect/>
          </a:stretch>
        </p:blipFill>
        <p:spPr>
          <a:xfrm>
            <a:off x="3527782" y="5032376"/>
            <a:ext cx="1314450" cy="5143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following query was used to list the names of the booster which have carried the maximum payload mass.</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Outcome: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0FD675D-A31F-447E-A177-F9C0E89173B4}"/>
              </a:ext>
            </a:extLst>
          </p:cNvPr>
          <p:cNvPicPr>
            <a:picLocks noChangeAspect="1"/>
          </p:cNvPicPr>
          <p:nvPr/>
        </p:nvPicPr>
        <p:blipFill>
          <a:blip r:embed="rId3"/>
          <a:stretch>
            <a:fillRect/>
          </a:stretch>
        </p:blipFill>
        <p:spPr>
          <a:xfrm>
            <a:off x="1122076" y="2266577"/>
            <a:ext cx="4447548" cy="1781443"/>
          </a:xfrm>
          <a:prstGeom prst="rect">
            <a:avLst/>
          </a:prstGeom>
        </p:spPr>
      </p:pic>
      <p:pic>
        <p:nvPicPr>
          <p:cNvPr id="8" name="Picture 7">
            <a:extLst>
              <a:ext uri="{FF2B5EF4-FFF2-40B4-BE49-F238E27FC236}">
                <a16:creationId xmlns:a16="http://schemas.microsoft.com/office/drawing/2014/main" id="{7D4BFABA-E3B2-41D5-8E03-703A1E6E80DC}"/>
              </a:ext>
            </a:extLst>
          </p:cNvPr>
          <p:cNvPicPr>
            <a:picLocks noChangeAspect="1"/>
          </p:cNvPicPr>
          <p:nvPr/>
        </p:nvPicPr>
        <p:blipFill>
          <a:blip r:embed="rId4"/>
          <a:stretch>
            <a:fillRect/>
          </a:stretch>
        </p:blipFill>
        <p:spPr>
          <a:xfrm>
            <a:off x="5785260" y="3768154"/>
            <a:ext cx="1895475" cy="28765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following query was used to list the failed </a:t>
            </a:r>
            <a:r>
              <a:rPr lang="en-US" sz="1400" dirty="0" err="1">
                <a:solidFill>
                  <a:schemeClr val="accent3">
                    <a:lumMod val="25000"/>
                  </a:schemeClr>
                </a:solidFill>
              </a:rPr>
              <a:t>landing_outcomes</a:t>
            </a:r>
            <a:r>
              <a:rPr lang="en-US" sz="1400" dirty="0">
                <a:solidFill>
                  <a:schemeClr val="accent3">
                    <a:lumMod val="25000"/>
                  </a:schemeClr>
                </a:solidFill>
              </a:rPr>
              <a:t> in drone ship, their booster versions, and launch site names for in year 2015</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Outcome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DBC334-F2D8-4C8C-8DB3-56CF4F117464}"/>
              </a:ext>
            </a:extLst>
          </p:cNvPr>
          <p:cNvPicPr>
            <a:picLocks noChangeAspect="1"/>
          </p:cNvPicPr>
          <p:nvPr/>
        </p:nvPicPr>
        <p:blipFill>
          <a:blip r:embed="rId3"/>
          <a:stretch>
            <a:fillRect/>
          </a:stretch>
        </p:blipFill>
        <p:spPr>
          <a:xfrm>
            <a:off x="1069108" y="2517169"/>
            <a:ext cx="4823442" cy="1401887"/>
          </a:xfrm>
          <a:prstGeom prst="rect">
            <a:avLst/>
          </a:prstGeom>
        </p:spPr>
      </p:pic>
      <p:pic>
        <p:nvPicPr>
          <p:cNvPr id="8" name="Picture 7">
            <a:extLst>
              <a:ext uri="{FF2B5EF4-FFF2-40B4-BE49-F238E27FC236}">
                <a16:creationId xmlns:a16="http://schemas.microsoft.com/office/drawing/2014/main" id="{589C1741-55B7-4DC6-B4CD-8B3A97765C9F}"/>
              </a:ext>
            </a:extLst>
          </p:cNvPr>
          <p:cNvPicPr>
            <a:picLocks noChangeAspect="1"/>
          </p:cNvPicPr>
          <p:nvPr/>
        </p:nvPicPr>
        <p:blipFill>
          <a:blip r:embed="rId4"/>
          <a:stretch>
            <a:fillRect/>
          </a:stretch>
        </p:blipFill>
        <p:spPr>
          <a:xfrm>
            <a:off x="1069108" y="4386798"/>
            <a:ext cx="4161785" cy="10996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The following query was used to 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9151A61-3D72-4E40-B453-5BEDA6BF7191}"/>
              </a:ext>
            </a:extLst>
          </p:cNvPr>
          <p:cNvPicPr>
            <a:picLocks noChangeAspect="1"/>
          </p:cNvPicPr>
          <p:nvPr/>
        </p:nvPicPr>
        <p:blipFill>
          <a:blip r:embed="rId3"/>
          <a:stretch>
            <a:fillRect/>
          </a:stretch>
        </p:blipFill>
        <p:spPr>
          <a:xfrm>
            <a:off x="1117528" y="2543496"/>
            <a:ext cx="3771900" cy="1257300"/>
          </a:xfrm>
          <a:prstGeom prst="rect">
            <a:avLst/>
          </a:prstGeom>
        </p:spPr>
      </p:pic>
      <p:pic>
        <p:nvPicPr>
          <p:cNvPr id="8" name="Picture 7">
            <a:extLst>
              <a:ext uri="{FF2B5EF4-FFF2-40B4-BE49-F238E27FC236}">
                <a16:creationId xmlns:a16="http://schemas.microsoft.com/office/drawing/2014/main" id="{34B7392E-8FC2-4718-9A8B-40F68C1A3737}"/>
              </a:ext>
            </a:extLst>
          </p:cNvPr>
          <p:cNvPicPr>
            <a:picLocks noChangeAspect="1"/>
          </p:cNvPicPr>
          <p:nvPr/>
        </p:nvPicPr>
        <p:blipFill>
          <a:blip r:embed="rId4"/>
          <a:stretch>
            <a:fillRect/>
          </a:stretch>
        </p:blipFill>
        <p:spPr>
          <a:xfrm>
            <a:off x="2131392" y="4044747"/>
            <a:ext cx="1924050" cy="22955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both the east and west coast of the US</a:t>
            </a:r>
          </a:p>
        </p:txBody>
      </p:sp>
      <p:pic>
        <p:nvPicPr>
          <p:cNvPr id="6" name="Picture 5">
            <a:extLst>
              <a:ext uri="{FF2B5EF4-FFF2-40B4-BE49-F238E27FC236}">
                <a16:creationId xmlns:a16="http://schemas.microsoft.com/office/drawing/2014/main" id="{082E3116-75D8-4C7D-AC7F-1D9DF1BBC4BA}"/>
              </a:ext>
            </a:extLst>
          </p:cNvPr>
          <p:cNvPicPr>
            <a:picLocks noChangeAspect="1"/>
          </p:cNvPicPr>
          <p:nvPr/>
        </p:nvPicPr>
        <p:blipFill>
          <a:blip r:embed="rId3"/>
          <a:stretch>
            <a:fillRect/>
          </a:stretch>
        </p:blipFill>
        <p:spPr>
          <a:xfrm>
            <a:off x="1612492" y="1559142"/>
            <a:ext cx="9220200" cy="46672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705EA3ED-4262-4686-B2B6-C136BA094036}"/>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the launch site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76840C8E-FC61-4E94-AFB0-18048BF2EF7A}"/>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launch site to a point at sea</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5AC0364C-7CFA-4AF9-A92F-10F29DCCC6CE}"/>
              </a:ext>
            </a:extLst>
          </p:cNvPr>
          <p:cNvPicPr>
            <a:picLocks noGrp="1" noChangeAspect="1"/>
          </p:cNvPicPr>
          <p:nvPr>
            <p:ph idx="4294967295"/>
          </p:nvPr>
        </p:nvPicPr>
        <p:blipFill>
          <a:blip r:embed="rId3"/>
          <a:stretch>
            <a:fillRect/>
          </a:stretch>
        </p:blipFill>
        <p:spPr>
          <a:xfrm>
            <a:off x="770011" y="1825625"/>
            <a:ext cx="6832866"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per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3443"/>
            <a:ext cx="10530114"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400" dirty="0">
                <a:solidFill>
                  <a:schemeClr val="accent3">
                    <a:lumMod val="25000"/>
                  </a:schemeClr>
                </a:solidFill>
                <a:latin typeface="+mn-lt"/>
              </a:rPr>
              <a:t>Project background and context</a:t>
            </a:r>
          </a:p>
          <a:p>
            <a:pPr marL="457200" lvl="1" indent="0" algn="just">
              <a:spcBef>
                <a:spcPts val="1400"/>
              </a:spcBef>
              <a:buNone/>
            </a:pPr>
            <a:r>
              <a:rPr lang="en-US" sz="1400" dirty="0">
                <a:solidFill>
                  <a:schemeClr val="accent3">
                    <a:lumMod val="25000"/>
                  </a:schemeClr>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1400" dirty="0">
                <a:solidFill>
                  <a:schemeClr val="accent3">
                    <a:lumMod val="25000"/>
                  </a:schemeClr>
                </a:solidFill>
                <a:latin typeface="+mn-lt"/>
              </a:rPr>
              <a:t>Problems you want to find answers</a:t>
            </a:r>
          </a:p>
          <a:p>
            <a:pPr lvl="1">
              <a:spcBef>
                <a:spcPts val="1400"/>
              </a:spcBef>
              <a:buFontTx/>
              <a:buChar char="-"/>
            </a:pPr>
            <a:r>
              <a:rPr lang="en-US" sz="1400" dirty="0">
                <a:solidFill>
                  <a:schemeClr val="accent3">
                    <a:lumMod val="25000"/>
                  </a:schemeClr>
                </a:solidFill>
                <a:latin typeface="+mn-lt"/>
              </a:rPr>
              <a:t>What factors determine if the rocket will land successfully?</a:t>
            </a:r>
          </a:p>
          <a:p>
            <a:pPr lvl="1">
              <a:spcBef>
                <a:spcPts val="1400"/>
              </a:spcBef>
              <a:buFontTx/>
              <a:buChar char="-"/>
            </a:pPr>
            <a:r>
              <a:rPr lang="en-US" sz="1400" dirty="0">
                <a:solidFill>
                  <a:schemeClr val="accent3">
                    <a:lumMod val="25000"/>
                  </a:schemeClr>
                </a:solidFill>
                <a:latin typeface="+mn-lt"/>
              </a:rPr>
              <a:t>The interaction amongst various features that determine the success rate of a successful landing.</a:t>
            </a:r>
          </a:p>
          <a:p>
            <a:pPr lvl="1">
              <a:spcBef>
                <a:spcPts val="1400"/>
              </a:spcBef>
              <a:buFontTx/>
              <a:buChar char="-"/>
            </a:pPr>
            <a:r>
              <a:rPr lang="en-US" sz="1400" dirty="0">
                <a:solidFill>
                  <a:schemeClr val="accent3">
                    <a:lumMod val="25000"/>
                  </a:schemeClr>
                </a:solidFill>
                <a:latin typeface="+mn-lt"/>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9D4EA226-28C5-4133-8689-884AE9251EB5}"/>
              </a:ext>
            </a:extLst>
          </p:cNvPr>
          <p:cNvPicPr>
            <a:picLocks noGrp="1" noChangeAspect="1"/>
          </p:cNvPicPr>
          <p:nvPr>
            <p:ph idx="4294967295"/>
          </p:nvPr>
        </p:nvPicPr>
        <p:blipFill>
          <a:blip r:embed="rId3"/>
          <a:stretch>
            <a:fillRect/>
          </a:stretch>
        </p:blipFill>
        <p:spPr>
          <a:xfrm>
            <a:off x="734028" y="1825625"/>
            <a:ext cx="6231852"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is most successful launch site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high vs low payload weight</a:t>
            </a:r>
          </a:p>
        </p:txBody>
      </p:sp>
      <p:pic>
        <p:nvPicPr>
          <p:cNvPr id="4" name="Picture 3">
            <a:extLst>
              <a:ext uri="{FF2B5EF4-FFF2-40B4-BE49-F238E27FC236}">
                <a16:creationId xmlns:a16="http://schemas.microsoft.com/office/drawing/2014/main" id="{B881A6BC-0DDB-4CED-9B29-76505A6E7865}"/>
              </a:ext>
            </a:extLst>
          </p:cNvPr>
          <p:cNvPicPr>
            <a:picLocks noChangeAspect="1"/>
          </p:cNvPicPr>
          <p:nvPr/>
        </p:nvPicPr>
        <p:blipFill>
          <a:blip r:embed="rId3"/>
          <a:stretch>
            <a:fillRect/>
          </a:stretch>
        </p:blipFill>
        <p:spPr>
          <a:xfrm>
            <a:off x="868503" y="2063442"/>
            <a:ext cx="10687050" cy="36004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14B1FDB-C4D7-4866-AC82-83B730AD5527}"/>
              </a:ext>
            </a:extLst>
          </p:cNvPr>
          <p:cNvPicPr>
            <a:picLocks noChangeAspect="1"/>
          </p:cNvPicPr>
          <p:nvPr/>
        </p:nvPicPr>
        <p:blipFill>
          <a:blip r:embed="rId3"/>
          <a:stretch>
            <a:fillRect/>
          </a:stretch>
        </p:blipFill>
        <p:spPr>
          <a:xfrm>
            <a:off x="770011" y="2142173"/>
            <a:ext cx="9925050" cy="28289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rPr>
              <a:t>The confusion matrix for the decision tree classifier shows that the classifier can distinguish between the different classes.</a:t>
            </a:r>
          </a:p>
          <a:p>
            <a:pPr>
              <a:lnSpc>
                <a:spcPct val="100000"/>
              </a:lnSpc>
              <a:spcBef>
                <a:spcPts val="1400"/>
              </a:spcBef>
            </a:pPr>
            <a:r>
              <a:rPr lang="en-US" sz="1400" dirty="0">
                <a:solidFill>
                  <a:schemeClr val="accent3">
                    <a:lumMod val="25000"/>
                  </a:schemeClr>
                </a:solidFill>
              </a:rPr>
              <a:t>The relatively high number of false positives is an issue still</a:t>
            </a:r>
          </a:p>
          <a:p>
            <a:pPr>
              <a:lnSpc>
                <a:spcPct val="100000"/>
              </a:lnSpc>
              <a:spcBef>
                <a:spcPts val="1400"/>
              </a:spcBef>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B2D53283-394F-46FD-816B-2C937A20D361}"/>
              </a:ext>
            </a:extLst>
          </p:cNvPr>
          <p:cNvPicPr>
            <a:picLocks noChangeAspect="1"/>
          </p:cNvPicPr>
          <p:nvPr/>
        </p:nvPicPr>
        <p:blipFill>
          <a:blip r:embed="rId3"/>
          <a:stretch>
            <a:fillRect/>
          </a:stretch>
        </p:blipFill>
        <p:spPr>
          <a:xfrm>
            <a:off x="859417" y="1767323"/>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Launch sites become more successful, in terms of launch success rates, when they have more launches (learning effect)</a:t>
            </a:r>
          </a:p>
          <a:p>
            <a:pPr>
              <a:lnSpc>
                <a:spcPct val="100000"/>
              </a:lnSpc>
              <a:spcBef>
                <a:spcPts val="1400"/>
              </a:spcBef>
            </a:pPr>
            <a:r>
              <a:rPr lang="en-US" sz="1400" dirty="0"/>
              <a:t>There is an overall learning effect over time i.e. Launch success rate started to increase in 2013 till 2020.</a:t>
            </a:r>
          </a:p>
          <a:p>
            <a:pPr>
              <a:lnSpc>
                <a:spcPct val="100000"/>
              </a:lnSpc>
              <a:spcBef>
                <a:spcPts val="1400"/>
              </a:spcBef>
            </a:pPr>
            <a:r>
              <a:rPr lang="en-US" sz="1400" dirty="0">
                <a:solidFill>
                  <a:schemeClr val="accent3">
                    <a:lumMod val="25000"/>
                  </a:schemeClr>
                </a:solidFill>
              </a:rPr>
              <a:t>Success rate also depends on the orbit: Orbits </a:t>
            </a:r>
            <a:r>
              <a:rPr lang="en-US" sz="1400" dirty="0"/>
              <a:t>ES-L1, GEO, HEO, SSO, VLEO had the highest success rate.</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KSC LC-39A had the most successful launches of any sites.</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mn-lt"/>
              </a:rPr>
              <a:t>Executive Summary</a:t>
            </a:r>
          </a:p>
          <a:p>
            <a:pPr>
              <a:lnSpc>
                <a:spcPct val="120000"/>
              </a:lnSpc>
              <a:spcBef>
                <a:spcPts val="1400"/>
              </a:spcBef>
            </a:pPr>
            <a:r>
              <a:rPr lang="en-US" sz="1400" dirty="0">
                <a:solidFill>
                  <a:schemeClr val="accent3">
                    <a:lumMod val="25000"/>
                  </a:schemeClr>
                </a:solidFill>
                <a:latin typeface="+mn-lt"/>
              </a:rPr>
              <a:t>Data collection methodology:</a:t>
            </a:r>
          </a:p>
          <a:p>
            <a:pPr lvl="1">
              <a:lnSpc>
                <a:spcPct val="120000"/>
              </a:lnSpc>
              <a:spcBef>
                <a:spcPts val="1400"/>
              </a:spcBef>
            </a:pPr>
            <a:r>
              <a:rPr lang="en-US" sz="1400" dirty="0">
                <a:solidFill>
                  <a:schemeClr val="bg2">
                    <a:lumMod val="50000"/>
                  </a:schemeClr>
                </a:solidFill>
                <a:latin typeface="+mn-lt"/>
              </a:rPr>
              <a:t>Describe how data was collected </a:t>
            </a:r>
          </a:p>
          <a:p>
            <a:pPr>
              <a:lnSpc>
                <a:spcPct val="120000"/>
              </a:lnSpc>
              <a:spcBef>
                <a:spcPts val="1400"/>
              </a:spcBef>
            </a:pPr>
            <a:r>
              <a:rPr lang="en-US" sz="1400" dirty="0">
                <a:solidFill>
                  <a:schemeClr val="accent3">
                    <a:lumMod val="25000"/>
                  </a:schemeClr>
                </a:solidFill>
                <a:latin typeface="+mn-lt"/>
              </a:rPr>
              <a:t>Perform data wrangling</a:t>
            </a:r>
          </a:p>
          <a:p>
            <a:pPr lvl="1">
              <a:lnSpc>
                <a:spcPct val="120000"/>
              </a:lnSpc>
              <a:spcBef>
                <a:spcPts val="1400"/>
              </a:spcBef>
            </a:pPr>
            <a:r>
              <a:rPr lang="en-US" sz="1400" dirty="0">
                <a:solidFill>
                  <a:schemeClr val="bg2">
                    <a:lumMod val="50000"/>
                  </a:schemeClr>
                </a:solidFill>
                <a:latin typeface="+mn-lt"/>
              </a:rPr>
              <a:t>Describe how data was processed</a:t>
            </a:r>
          </a:p>
          <a:p>
            <a:pPr>
              <a:lnSpc>
                <a:spcPct val="120000"/>
              </a:lnSpc>
              <a:spcBef>
                <a:spcPts val="1400"/>
              </a:spcBef>
            </a:pPr>
            <a:r>
              <a:rPr lang="en-US" sz="1400" dirty="0">
                <a:solidFill>
                  <a:schemeClr val="accent3">
                    <a:lumMod val="25000"/>
                  </a:schemeClr>
                </a:solidFill>
                <a:latin typeface="+mn-lt"/>
              </a:rPr>
              <a:t>Perform exploratory data analysis (EDA) using visualization and SQL</a:t>
            </a:r>
          </a:p>
          <a:p>
            <a:pPr>
              <a:lnSpc>
                <a:spcPct val="120000"/>
              </a:lnSpc>
              <a:spcBef>
                <a:spcPts val="1400"/>
              </a:spcBef>
            </a:pPr>
            <a:r>
              <a:rPr lang="en-US" sz="1400" dirty="0">
                <a:solidFill>
                  <a:schemeClr val="accent3">
                    <a:lumMod val="25000"/>
                  </a:schemeClr>
                </a:solidFill>
                <a:latin typeface="+mn-lt"/>
              </a:rPr>
              <a:t>Perform interactive visual analytics using Folium and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a:t>
            </a:r>
          </a:p>
          <a:p>
            <a:pPr>
              <a:lnSpc>
                <a:spcPct val="120000"/>
              </a:lnSpc>
              <a:spcBef>
                <a:spcPts val="1400"/>
              </a:spcBef>
            </a:pPr>
            <a:r>
              <a:rPr lang="en-US" sz="1400" dirty="0">
                <a:solidFill>
                  <a:schemeClr val="accent3">
                    <a:lumMod val="25000"/>
                  </a:schemeClr>
                </a:solidFill>
                <a:latin typeface="+mn-lt"/>
              </a:rPr>
              <a:t>Perform predictive analysis using classification models</a:t>
            </a:r>
          </a:p>
          <a:p>
            <a:pPr lvl="1">
              <a:lnSpc>
                <a:spcPct val="120000"/>
              </a:lnSpc>
              <a:spcBef>
                <a:spcPts val="1400"/>
              </a:spcBef>
            </a:pPr>
            <a:r>
              <a:rPr lang="en-US" sz="1400" dirty="0">
                <a:solidFill>
                  <a:schemeClr val="bg2">
                    <a:lumMod val="50000"/>
                  </a:schemeClr>
                </a:solidFill>
                <a:latin typeface="+mn-lt"/>
              </a:rPr>
              <a:t>How to build, tune, evaluate classification models</a:t>
            </a:r>
          </a:p>
          <a:p>
            <a:pPr>
              <a:lnSpc>
                <a:spcPct val="120000"/>
              </a:lnSpc>
              <a:spcBef>
                <a:spcPts val="1400"/>
              </a:spcBef>
            </a:pPr>
            <a:endParaRPr lang="en-US" sz="3500" dirty="0">
              <a:solidFill>
                <a:schemeClr val="accent3">
                  <a:lumMod val="25000"/>
                </a:schemeClr>
              </a:solidFill>
              <a:latin typeface="+mn-lt"/>
            </a:endParaRPr>
          </a:p>
          <a:p>
            <a:pPr>
              <a:lnSpc>
                <a:spcPct val="100000"/>
              </a:lnSpc>
              <a:spcBef>
                <a:spcPts val="1400"/>
              </a:spcBef>
            </a:pPr>
            <a:endParaRPr lang="en-US" sz="3500" dirty="0">
              <a:solidFill>
                <a:schemeClr val="accent3">
                  <a:lumMod val="25000"/>
                </a:schemeClr>
              </a:solidFill>
              <a:latin typeface="+mn-lt"/>
            </a:endParaRPr>
          </a:p>
          <a:p>
            <a:pPr>
              <a:lnSpc>
                <a:spcPct val="100000"/>
              </a:lnSpc>
              <a:spcBef>
                <a:spcPts val="1400"/>
              </a:spcBef>
            </a:pPr>
            <a:endParaRPr lang="en-US" sz="35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400" dirty="0">
                <a:solidFill>
                  <a:schemeClr val="accent3">
                    <a:lumMod val="25000"/>
                  </a:schemeClr>
                </a:solidFill>
              </a:rPr>
              <a:t>The data was collected in the following fashion. </a:t>
            </a:r>
          </a:p>
          <a:p>
            <a:pPr lvl="1" algn="just">
              <a:lnSpc>
                <a:spcPct val="100000"/>
              </a:lnSpc>
              <a:spcBef>
                <a:spcPts val="1400"/>
              </a:spcBef>
              <a:buFontTx/>
              <a:buChar char="-"/>
            </a:pPr>
            <a:r>
              <a:rPr lang="en-US" sz="1400" dirty="0">
                <a:solidFill>
                  <a:schemeClr val="accent3">
                    <a:lumMod val="25000"/>
                  </a:schemeClr>
                </a:solidFill>
              </a:rPr>
              <a:t>First data was gathered using get request to the SpaceX API.</a:t>
            </a:r>
          </a:p>
          <a:p>
            <a:pPr lvl="1" algn="just">
              <a:lnSpc>
                <a:spcPct val="100000"/>
              </a:lnSpc>
              <a:spcBef>
                <a:spcPts val="1400"/>
              </a:spcBef>
              <a:buFontTx/>
              <a:buChar char="-"/>
            </a:pPr>
            <a:r>
              <a:rPr lang="en-US" sz="1400" dirty="0">
                <a:solidFill>
                  <a:schemeClr val="accent3">
                    <a:lumMod val="25000"/>
                  </a:schemeClr>
                </a:solidFill>
              </a:rPr>
              <a:t>Then, the response was decoded as a Json using the .json() function call and turn it into a pandas </a:t>
            </a:r>
            <a:r>
              <a:rPr lang="en-US" sz="1400" dirty="0" err="1">
                <a:solidFill>
                  <a:schemeClr val="accent3">
                    <a:lumMod val="25000"/>
                  </a:schemeClr>
                </a:solidFill>
              </a:rPr>
              <a:t>dataframe</a:t>
            </a:r>
            <a:r>
              <a:rPr lang="en-US" sz="1400" dirty="0">
                <a:solidFill>
                  <a:schemeClr val="accent3">
                    <a:lumMod val="25000"/>
                  </a:schemeClr>
                </a:solidFill>
              </a:rPr>
              <a:t> using the .</a:t>
            </a:r>
            <a:r>
              <a:rPr lang="en-US" sz="1400" dirty="0" err="1">
                <a:solidFill>
                  <a:schemeClr val="accent3">
                    <a:lumMod val="25000"/>
                  </a:schemeClr>
                </a:solidFill>
              </a:rPr>
              <a:t>json_normalize</a:t>
            </a:r>
            <a:r>
              <a:rPr lang="en-US" sz="1400" dirty="0">
                <a:solidFill>
                  <a:schemeClr val="accent3">
                    <a:lumMod val="25000"/>
                  </a:schemeClr>
                </a:solidFill>
              </a:rPr>
              <a:t>() function.</a:t>
            </a:r>
          </a:p>
          <a:p>
            <a:pPr lvl="1" algn="just">
              <a:lnSpc>
                <a:spcPct val="100000"/>
              </a:lnSpc>
              <a:spcBef>
                <a:spcPts val="1400"/>
              </a:spcBef>
              <a:buFontTx/>
              <a:buChar char="-"/>
            </a:pPr>
            <a:r>
              <a:rPr lang="en-US" sz="1400" dirty="0">
                <a:solidFill>
                  <a:schemeClr val="accent3">
                    <a:lumMod val="25000"/>
                  </a:schemeClr>
                </a:solidFill>
              </a:rPr>
              <a:t>Subsequently the data was cleaned, checked for missing values and missing values were filled in where needed.</a:t>
            </a:r>
          </a:p>
          <a:p>
            <a:pPr lvl="1" algn="just">
              <a:lnSpc>
                <a:spcPct val="100000"/>
              </a:lnSpc>
              <a:spcBef>
                <a:spcPts val="1400"/>
              </a:spcBef>
              <a:buFontTx/>
              <a:buChar char="-"/>
            </a:pPr>
            <a:r>
              <a:rPr lang="en-US" sz="1400" dirty="0">
                <a:solidFill>
                  <a:schemeClr val="accent3">
                    <a:lumMod val="25000"/>
                  </a:schemeClr>
                </a:solidFill>
              </a:rPr>
              <a:t>Next Falcon 9 launch records were scraped from Wikipedia using </a:t>
            </a:r>
            <a:r>
              <a:rPr lang="en-US" sz="1400" dirty="0" err="1">
                <a:solidFill>
                  <a:schemeClr val="accent3">
                    <a:lumMod val="25000"/>
                  </a:schemeClr>
                </a:solidFill>
              </a:rPr>
              <a:t>BeautifulSoup</a:t>
            </a:r>
            <a:r>
              <a:rPr lang="en-US" sz="1400" dirty="0">
                <a:solidFill>
                  <a:schemeClr val="accent3">
                    <a:lumMod val="25000"/>
                  </a:schemeClr>
                </a:solidFill>
              </a:rPr>
              <a:t>; the objective was to extract the launch records as HTML table, parse the table and convert it to a pandas </a:t>
            </a:r>
            <a:r>
              <a:rPr lang="en-US" sz="1400" dirty="0" err="1">
                <a:solidFill>
                  <a:schemeClr val="accent3">
                    <a:lumMod val="25000"/>
                  </a:schemeClr>
                </a:solidFill>
              </a:rPr>
              <a:t>dataframe</a:t>
            </a:r>
            <a:r>
              <a:rPr lang="en-US" sz="1400" dirty="0">
                <a:solidFill>
                  <a:schemeClr val="accent3">
                    <a:lumMod val="25000"/>
                  </a:schemeClr>
                </a:solidFill>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50CD6-1AE0-4241-A424-A9524F16803A}"/>
              </a:ext>
            </a:extLst>
          </p:cNvPr>
          <p:cNvSpPr/>
          <p:nvPr/>
        </p:nvSpPr>
        <p:spPr>
          <a:xfrm>
            <a:off x="6096000" y="1890445"/>
            <a:ext cx="527526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Data was collected by using the get request to the SpaceX API. Next the data was cleaned, wrangled and formatted.</a:t>
            </a:r>
          </a:p>
          <a:p>
            <a:pPr>
              <a:lnSpc>
                <a:spcPct val="100000"/>
              </a:lnSpc>
              <a:spcBef>
                <a:spcPts val="1400"/>
              </a:spcBef>
            </a:pPr>
            <a:r>
              <a:rPr lang="en-US" sz="1400" dirty="0">
                <a:solidFill>
                  <a:schemeClr val="accent3">
                    <a:lumMod val="25000"/>
                  </a:schemeClr>
                </a:solidFill>
              </a:rPr>
              <a:t>The link to the notebook is </a:t>
            </a:r>
            <a:r>
              <a:rPr lang="en-US" sz="1400" dirty="0" err="1">
                <a:hlinkClick r:id="rId3"/>
              </a:rPr>
              <a:t>Space_project</a:t>
            </a:r>
            <a:r>
              <a:rPr lang="en-US" sz="1400" dirty="0">
                <a:hlinkClick r:id="rId3"/>
              </a:rPr>
              <a:t>/Week 1.ipynb at master · Robier55/</a:t>
            </a:r>
            <a:r>
              <a:rPr lang="en-US" sz="1400" dirty="0" err="1">
                <a:hlinkClick r:id="rId3"/>
              </a:rPr>
              <a:t>Space_project</a:t>
            </a:r>
            <a:r>
              <a:rPr lang="en-US" sz="1400" dirty="0">
                <a:hlinkClick r:id="rId3"/>
              </a:rPr>
              <a:t> (github.com)</a:t>
            </a:r>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168EB3F-79BE-447D-986F-1FCAA6758463}"/>
              </a:ext>
            </a:extLst>
          </p:cNvPr>
          <p:cNvPicPr>
            <a:picLocks noChangeAspect="1"/>
          </p:cNvPicPr>
          <p:nvPr/>
        </p:nvPicPr>
        <p:blipFill>
          <a:blip r:embed="rId4"/>
          <a:stretch>
            <a:fillRect/>
          </a:stretch>
        </p:blipFill>
        <p:spPr>
          <a:xfrm>
            <a:off x="7386749" y="2083597"/>
            <a:ext cx="3884755" cy="883225"/>
          </a:xfrm>
          <a:prstGeom prst="rect">
            <a:avLst/>
          </a:prstGeom>
        </p:spPr>
      </p:pic>
      <p:sp>
        <p:nvSpPr>
          <p:cNvPr id="10" name="TextBox 9">
            <a:extLst>
              <a:ext uri="{FF2B5EF4-FFF2-40B4-BE49-F238E27FC236}">
                <a16:creationId xmlns:a16="http://schemas.microsoft.com/office/drawing/2014/main" id="{84F60BF5-796B-482A-988D-DDA0A0AB68A3}"/>
              </a:ext>
            </a:extLst>
          </p:cNvPr>
          <p:cNvSpPr txBox="1"/>
          <p:nvPr/>
        </p:nvSpPr>
        <p:spPr>
          <a:xfrm>
            <a:off x="6164125" y="2048155"/>
            <a:ext cx="1222624" cy="954107"/>
          </a:xfrm>
          <a:prstGeom prst="rect">
            <a:avLst/>
          </a:prstGeom>
          <a:noFill/>
        </p:spPr>
        <p:txBody>
          <a:bodyPr wrap="square" rtlCol="0">
            <a:spAutoFit/>
          </a:bodyPr>
          <a:lstStyle/>
          <a:p>
            <a:r>
              <a:rPr lang="en-US" sz="1400" dirty="0">
                <a:solidFill>
                  <a:schemeClr val="bg1"/>
                </a:solidFill>
              </a:rPr>
              <a:t>Get request collecting launch data using API</a:t>
            </a:r>
          </a:p>
        </p:txBody>
      </p:sp>
      <p:sp>
        <p:nvSpPr>
          <p:cNvPr id="11" name="Rectangle 10">
            <a:extLst>
              <a:ext uri="{FF2B5EF4-FFF2-40B4-BE49-F238E27FC236}">
                <a16:creationId xmlns:a16="http://schemas.microsoft.com/office/drawing/2014/main" id="{A9FF59E0-910C-4EC2-B02C-40A8E4B06FC8}"/>
              </a:ext>
            </a:extLst>
          </p:cNvPr>
          <p:cNvSpPr/>
          <p:nvPr/>
        </p:nvSpPr>
        <p:spPr>
          <a:xfrm>
            <a:off x="6096000" y="3316840"/>
            <a:ext cx="527526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1277C5-C7D1-4E2E-A149-536B0359CD7A}"/>
              </a:ext>
            </a:extLst>
          </p:cNvPr>
          <p:cNvSpPr/>
          <p:nvPr/>
        </p:nvSpPr>
        <p:spPr>
          <a:xfrm>
            <a:off x="6096000" y="4752155"/>
            <a:ext cx="5275262"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00E25A9-CC5A-4214-8617-60AD0F2B26BB}"/>
              </a:ext>
            </a:extLst>
          </p:cNvPr>
          <p:cNvPicPr>
            <a:picLocks noChangeAspect="1"/>
          </p:cNvPicPr>
          <p:nvPr/>
        </p:nvPicPr>
        <p:blipFill>
          <a:blip r:embed="rId5"/>
          <a:stretch>
            <a:fillRect/>
          </a:stretch>
        </p:blipFill>
        <p:spPr>
          <a:xfrm>
            <a:off x="7386749" y="3530929"/>
            <a:ext cx="3884386" cy="883105"/>
          </a:xfrm>
          <a:prstGeom prst="rect">
            <a:avLst/>
          </a:prstGeom>
        </p:spPr>
      </p:pic>
      <p:sp>
        <p:nvSpPr>
          <p:cNvPr id="15" name="TextBox 14">
            <a:extLst>
              <a:ext uri="{FF2B5EF4-FFF2-40B4-BE49-F238E27FC236}">
                <a16:creationId xmlns:a16="http://schemas.microsoft.com/office/drawing/2014/main" id="{7916644C-4117-4730-A52D-BA0F23F1B352}"/>
              </a:ext>
            </a:extLst>
          </p:cNvPr>
          <p:cNvSpPr txBox="1"/>
          <p:nvPr/>
        </p:nvSpPr>
        <p:spPr>
          <a:xfrm>
            <a:off x="6026695" y="3554280"/>
            <a:ext cx="1360054" cy="954107"/>
          </a:xfrm>
          <a:prstGeom prst="rect">
            <a:avLst/>
          </a:prstGeom>
          <a:noFill/>
        </p:spPr>
        <p:txBody>
          <a:bodyPr wrap="square" rtlCol="0">
            <a:spAutoFit/>
          </a:bodyPr>
          <a:lstStyle/>
          <a:p>
            <a:r>
              <a:rPr lang="en-US" sz="1400" dirty="0" err="1">
                <a:solidFill>
                  <a:schemeClr val="bg1"/>
                </a:solidFill>
              </a:rPr>
              <a:t>Json_normalize</a:t>
            </a:r>
            <a:r>
              <a:rPr lang="en-US" sz="1400" dirty="0">
                <a:solidFill>
                  <a:schemeClr val="bg1"/>
                </a:solidFill>
              </a:rPr>
              <a:t> method to nor-</a:t>
            </a:r>
            <a:r>
              <a:rPr lang="en-US" sz="1400" dirty="0" err="1">
                <a:solidFill>
                  <a:schemeClr val="bg1"/>
                </a:solidFill>
              </a:rPr>
              <a:t>malize</a:t>
            </a:r>
            <a:r>
              <a:rPr lang="en-US" sz="1400" dirty="0">
                <a:solidFill>
                  <a:schemeClr val="bg1"/>
                </a:solidFill>
              </a:rPr>
              <a:t> &amp; con-vert into pd df</a:t>
            </a:r>
          </a:p>
        </p:txBody>
      </p:sp>
      <p:sp>
        <p:nvSpPr>
          <p:cNvPr id="16" name="TextBox 15">
            <a:extLst>
              <a:ext uri="{FF2B5EF4-FFF2-40B4-BE49-F238E27FC236}">
                <a16:creationId xmlns:a16="http://schemas.microsoft.com/office/drawing/2014/main" id="{7F3DB87C-C93B-4A34-A33A-C7BB6F30BC07}"/>
              </a:ext>
            </a:extLst>
          </p:cNvPr>
          <p:cNvSpPr txBox="1"/>
          <p:nvPr/>
        </p:nvSpPr>
        <p:spPr>
          <a:xfrm>
            <a:off x="6164125" y="4912098"/>
            <a:ext cx="1222624" cy="954107"/>
          </a:xfrm>
          <a:prstGeom prst="rect">
            <a:avLst/>
          </a:prstGeom>
          <a:noFill/>
        </p:spPr>
        <p:txBody>
          <a:bodyPr wrap="square" rtlCol="0">
            <a:spAutoFit/>
          </a:bodyPr>
          <a:lstStyle/>
          <a:p>
            <a:r>
              <a:rPr lang="en-US" sz="1400" dirty="0">
                <a:solidFill>
                  <a:schemeClr val="bg1"/>
                </a:solidFill>
              </a:rPr>
              <a:t>Data cleaning &amp; filling missing values</a:t>
            </a:r>
          </a:p>
        </p:txBody>
      </p:sp>
      <p:pic>
        <p:nvPicPr>
          <p:cNvPr id="18" name="Picture 17">
            <a:extLst>
              <a:ext uri="{FF2B5EF4-FFF2-40B4-BE49-F238E27FC236}">
                <a16:creationId xmlns:a16="http://schemas.microsoft.com/office/drawing/2014/main" id="{D551A7A2-BF6B-4197-8593-C64B20F013F8}"/>
              </a:ext>
            </a:extLst>
          </p:cNvPr>
          <p:cNvPicPr>
            <a:picLocks noChangeAspect="1"/>
          </p:cNvPicPr>
          <p:nvPr/>
        </p:nvPicPr>
        <p:blipFill>
          <a:blip r:embed="rId6"/>
          <a:stretch>
            <a:fillRect/>
          </a:stretch>
        </p:blipFill>
        <p:spPr>
          <a:xfrm>
            <a:off x="7386749" y="4794650"/>
            <a:ext cx="3871362" cy="1308180"/>
          </a:xfrm>
          <a:prstGeom prst="rect">
            <a:avLst/>
          </a:prstGeom>
        </p:spPr>
      </p:pic>
      <p:sp>
        <p:nvSpPr>
          <p:cNvPr id="19" name="Arrow: Down 18">
            <a:extLst>
              <a:ext uri="{FF2B5EF4-FFF2-40B4-BE49-F238E27FC236}">
                <a16:creationId xmlns:a16="http://schemas.microsoft.com/office/drawing/2014/main" id="{3483D323-3F37-44F5-891E-4E49BDC44A02}"/>
              </a:ext>
            </a:extLst>
          </p:cNvPr>
          <p:cNvSpPr/>
          <p:nvPr/>
        </p:nvSpPr>
        <p:spPr>
          <a:xfrm>
            <a:off x="5661060" y="1922277"/>
            <a:ext cx="365635" cy="42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Applying web scrapping to collect Falcon 9 launch records using </a:t>
            </a:r>
            <a:r>
              <a:rPr lang="en-US" sz="1400" dirty="0" err="1">
                <a:solidFill>
                  <a:schemeClr val="accent3">
                    <a:lumMod val="25000"/>
                  </a:schemeClr>
                </a:solidFill>
              </a:rPr>
              <a:t>BeautifulSoup</a:t>
            </a:r>
            <a:endParaRPr lang="en-US" sz="1400" dirty="0">
              <a:solidFill>
                <a:schemeClr val="accent3">
                  <a:lumMod val="25000"/>
                </a:schemeClr>
              </a:solidFill>
            </a:endParaRPr>
          </a:p>
          <a:p>
            <a:pPr>
              <a:lnSpc>
                <a:spcPct val="100000"/>
              </a:lnSpc>
              <a:spcBef>
                <a:spcPts val="1400"/>
              </a:spcBef>
            </a:pPr>
            <a:r>
              <a:rPr lang="en-US" sz="1400" dirty="0" err="1">
                <a:solidFill>
                  <a:schemeClr val="accent3">
                    <a:lumMod val="25000"/>
                  </a:schemeClr>
                </a:solidFill>
              </a:rPr>
              <a:t>Parrsing</a:t>
            </a:r>
            <a:r>
              <a:rPr lang="en-US" sz="1400" dirty="0">
                <a:solidFill>
                  <a:schemeClr val="accent3">
                    <a:lumMod val="25000"/>
                  </a:schemeClr>
                </a:solidFill>
              </a:rPr>
              <a:t> the table and converted into a pandas </a:t>
            </a:r>
            <a:r>
              <a:rPr lang="en-US" sz="1400" dirty="0" err="1">
                <a:solidFill>
                  <a:schemeClr val="accent3">
                    <a:lumMod val="25000"/>
                  </a:schemeClr>
                </a:solidFill>
              </a:rPr>
              <a:t>dataframe</a:t>
            </a:r>
            <a:r>
              <a:rPr lang="en-US" sz="1400" dirty="0">
                <a:solidFill>
                  <a:schemeClr val="accent3">
                    <a:lumMod val="25000"/>
                  </a:schemeClr>
                </a:solidFill>
              </a:rPr>
              <a:t> (pd df)</a:t>
            </a:r>
          </a:p>
          <a:p>
            <a:pPr>
              <a:lnSpc>
                <a:spcPct val="100000"/>
              </a:lnSpc>
              <a:spcBef>
                <a:spcPts val="1400"/>
              </a:spcBef>
            </a:pPr>
            <a:r>
              <a:rPr lang="en-US" sz="1400" dirty="0">
                <a:solidFill>
                  <a:schemeClr val="accent3">
                    <a:lumMod val="25000"/>
                  </a:schemeClr>
                </a:solidFill>
              </a:rPr>
              <a:t>Notebook link: </a:t>
            </a:r>
            <a:r>
              <a:rPr lang="en-US" sz="1400" dirty="0" err="1">
                <a:hlinkClick r:id="rId3"/>
              </a:rPr>
              <a:t>Space_project</a:t>
            </a:r>
            <a:r>
              <a:rPr lang="en-US" sz="1400" dirty="0">
                <a:hlinkClick r:id="rId3"/>
              </a:rPr>
              <a:t>/Week 1.ipynb at master · Robier55/</a:t>
            </a:r>
            <a:r>
              <a:rPr lang="en-US" sz="1400" dirty="0" err="1">
                <a:hlinkClick r:id="rId3"/>
              </a:rPr>
              <a:t>Space_project</a:t>
            </a:r>
            <a:r>
              <a:rPr lang="en-US" sz="1400" dirty="0">
                <a:hlinkClick r:id="rId3"/>
              </a:rPr>
              <a:t> (github.com)</a:t>
            </a: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Rectangle 8">
            <a:extLst>
              <a:ext uri="{FF2B5EF4-FFF2-40B4-BE49-F238E27FC236}">
                <a16:creationId xmlns:a16="http://schemas.microsoft.com/office/drawing/2014/main" id="{A38F6EBF-CBA5-46DF-A6AF-1622E23F429B}"/>
              </a:ext>
            </a:extLst>
          </p:cNvPr>
          <p:cNvSpPr/>
          <p:nvPr/>
        </p:nvSpPr>
        <p:spPr>
          <a:xfrm>
            <a:off x="6096000" y="1890445"/>
            <a:ext cx="527526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720EF857-9A22-400E-8E13-FC4340D587D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13" name="TextBox 12">
            <a:extLst>
              <a:ext uri="{FF2B5EF4-FFF2-40B4-BE49-F238E27FC236}">
                <a16:creationId xmlns:a16="http://schemas.microsoft.com/office/drawing/2014/main" id="{4286C6F0-F8B4-4329-AD0C-F3A456FA5D0C}"/>
              </a:ext>
            </a:extLst>
          </p:cNvPr>
          <p:cNvSpPr txBox="1"/>
          <p:nvPr/>
        </p:nvSpPr>
        <p:spPr>
          <a:xfrm>
            <a:off x="6164125" y="2048155"/>
            <a:ext cx="1222624" cy="1169551"/>
          </a:xfrm>
          <a:prstGeom prst="rect">
            <a:avLst/>
          </a:prstGeom>
          <a:noFill/>
        </p:spPr>
        <p:txBody>
          <a:bodyPr wrap="square" rtlCol="0">
            <a:spAutoFit/>
          </a:bodyPr>
          <a:lstStyle/>
          <a:p>
            <a:r>
              <a:rPr lang="en-US" sz="1400" dirty="0">
                <a:solidFill>
                  <a:schemeClr val="bg1"/>
                </a:solidFill>
              </a:rPr>
              <a:t>Applying HTTP get method to get to the Falcon 9 web page</a:t>
            </a:r>
          </a:p>
        </p:txBody>
      </p:sp>
      <p:sp>
        <p:nvSpPr>
          <p:cNvPr id="14" name="Rectangle 13">
            <a:extLst>
              <a:ext uri="{FF2B5EF4-FFF2-40B4-BE49-F238E27FC236}">
                <a16:creationId xmlns:a16="http://schemas.microsoft.com/office/drawing/2014/main" id="{F9E89E23-D38A-49C6-BB7D-791299A0D5D7}"/>
              </a:ext>
            </a:extLst>
          </p:cNvPr>
          <p:cNvSpPr/>
          <p:nvPr/>
        </p:nvSpPr>
        <p:spPr>
          <a:xfrm>
            <a:off x="6096000" y="3316840"/>
            <a:ext cx="527526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C1402D-06E1-42B1-A5CB-B46309381AF1}"/>
              </a:ext>
            </a:extLst>
          </p:cNvPr>
          <p:cNvSpPr/>
          <p:nvPr/>
        </p:nvSpPr>
        <p:spPr>
          <a:xfrm>
            <a:off x="6096000" y="4752155"/>
            <a:ext cx="5275262"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1B986FF-5CCE-4032-AB08-439D0B924F88}"/>
              </a:ext>
            </a:extLst>
          </p:cNvPr>
          <p:cNvSpPr txBox="1"/>
          <p:nvPr/>
        </p:nvSpPr>
        <p:spPr>
          <a:xfrm>
            <a:off x="6275897" y="3534757"/>
            <a:ext cx="1360054" cy="954107"/>
          </a:xfrm>
          <a:prstGeom prst="rect">
            <a:avLst/>
          </a:prstGeom>
          <a:noFill/>
        </p:spPr>
        <p:txBody>
          <a:bodyPr wrap="square" rtlCol="0">
            <a:spAutoFit/>
          </a:bodyPr>
          <a:lstStyle/>
          <a:p>
            <a:r>
              <a:rPr lang="en-US" sz="1400" dirty="0">
                <a:solidFill>
                  <a:schemeClr val="bg1"/>
                </a:solidFill>
              </a:rPr>
              <a:t>Creating </a:t>
            </a:r>
            <a:r>
              <a:rPr lang="en-US" sz="1400" dirty="0" err="1">
                <a:solidFill>
                  <a:schemeClr val="bg1"/>
                </a:solidFill>
              </a:rPr>
              <a:t>beutifulsoup</a:t>
            </a:r>
            <a:r>
              <a:rPr lang="en-US" sz="1400" dirty="0">
                <a:solidFill>
                  <a:schemeClr val="bg1"/>
                </a:solidFill>
              </a:rPr>
              <a:t> object from the HTML response</a:t>
            </a:r>
          </a:p>
        </p:txBody>
      </p:sp>
      <p:sp>
        <p:nvSpPr>
          <p:cNvPr id="18" name="TextBox 17">
            <a:extLst>
              <a:ext uri="{FF2B5EF4-FFF2-40B4-BE49-F238E27FC236}">
                <a16:creationId xmlns:a16="http://schemas.microsoft.com/office/drawing/2014/main" id="{0ADF27A5-F31C-4F87-B3F4-C2FCDA51B334}"/>
              </a:ext>
            </a:extLst>
          </p:cNvPr>
          <p:cNvSpPr txBox="1"/>
          <p:nvPr/>
        </p:nvSpPr>
        <p:spPr>
          <a:xfrm>
            <a:off x="6164125" y="4912098"/>
            <a:ext cx="1222624" cy="1169551"/>
          </a:xfrm>
          <a:prstGeom prst="rect">
            <a:avLst/>
          </a:prstGeom>
          <a:noFill/>
        </p:spPr>
        <p:txBody>
          <a:bodyPr wrap="square" rtlCol="0">
            <a:spAutoFit/>
          </a:bodyPr>
          <a:lstStyle/>
          <a:p>
            <a:r>
              <a:rPr lang="en-US" sz="1400" dirty="0">
                <a:solidFill>
                  <a:schemeClr val="bg1"/>
                </a:solidFill>
              </a:rPr>
              <a:t>Getting all column names from the table header</a:t>
            </a:r>
          </a:p>
        </p:txBody>
      </p:sp>
      <p:sp>
        <p:nvSpPr>
          <p:cNvPr id="20" name="Arrow: Down 19">
            <a:extLst>
              <a:ext uri="{FF2B5EF4-FFF2-40B4-BE49-F238E27FC236}">
                <a16:creationId xmlns:a16="http://schemas.microsoft.com/office/drawing/2014/main" id="{6161ADA2-FB4B-4175-842B-A12BEBEAACE8}"/>
              </a:ext>
            </a:extLst>
          </p:cNvPr>
          <p:cNvSpPr/>
          <p:nvPr/>
        </p:nvSpPr>
        <p:spPr>
          <a:xfrm>
            <a:off x="5661060" y="1922277"/>
            <a:ext cx="365635" cy="42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1188</TotalTime>
  <Words>1795</Words>
  <Application>Microsoft Office PowerPoint</Application>
  <PresentationFormat>Widescreen</PresentationFormat>
  <Paragraphs>256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Robert van Iersel</cp:lastModifiedBy>
  <cp:revision>289</cp:revision>
  <dcterms:created xsi:type="dcterms:W3CDTF">2021-04-29T18:58:34Z</dcterms:created>
  <dcterms:modified xsi:type="dcterms:W3CDTF">2022-03-29T08:34:46Z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